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tiff" ContentType="image/tiff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41"/>
  </p:notesMasterIdLst>
  <p:sldIdLst>
    <p:sldId id="256" r:id="rId2"/>
    <p:sldId id="460" r:id="rId3"/>
    <p:sldId id="497" r:id="rId4"/>
    <p:sldId id="492" r:id="rId5"/>
    <p:sldId id="469" r:id="rId6"/>
    <p:sldId id="461" r:id="rId7"/>
    <p:sldId id="462" r:id="rId8"/>
    <p:sldId id="463" r:id="rId9"/>
    <p:sldId id="464" r:id="rId10"/>
    <p:sldId id="465" r:id="rId11"/>
    <p:sldId id="466" r:id="rId12"/>
    <p:sldId id="470" r:id="rId13"/>
    <p:sldId id="471" r:id="rId14"/>
    <p:sldId id="467" r:id="rId15"/>
    <p:sldId id="472" r:id="rId16"/>
    <p:sldId id="473" r:id="rId17"/>
    <p:sldId id="468" r:id="rId18"/>
    <p:sldId id="493" r:id="rId19"/>
    <p:sldId id="474" r:id="rId20"/>
    <p:sldId id="475" r:id="rId21"/>
    <p:sldId id="476" r:id="rId22"/>
    <p:sldId id="477" r:id="rId23"/>
    <p:sldId id="478" r:id="rId24"/>
    <p:sldId id="479" r:id="rId25"/>
    <p:sldId id="494" r:id="rId26"/>
    <p:sldId id="480" r:id="rId27"/>
    <p:sldId id="481" r:id="rId28"/>
    <p:sldId id="482" r:id="rId29"/>
    <p:sldId id="483" r:id="rId30"/>
    <p:sldId id="484" r:id="rId31"/>
    <p:sldId id="485" r:id="rId32"/>
    <p:sldId id="486" r:id="rId33"/>
    <p:sldId id="487" r:id="rId34"/>
    <p:sldId id="488" r:id="rId35"/>
    <p:sldId id="489" r:id="rId36"/>
    <p:sldId id="490" r:id="rId37"/>
    <p:sldId id="491" r:id="rId38"/>
    <p:sldId id="495" r:id="rId39"/>
    <p:sldId id="496" r:id="rId4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rt" id="{5709C55F-86B5-9446-ADFB-FFDAAF414CDB}">
          <p14:sldIdLst>
            <p14:sldId id="256"/>
            <p14:sldId id="460"/>
            <p14:sldId id="497"/>
          </p14:sldIdLst>
        </p14:section>
        <p14:section name="ACM" id="{47147C5C-E123-074C-817D-18F5D9DF9443}">
          <p14:sldIdLst>
            <p14:sldId id="492"/>
            <p14:sldId id="469"/>
            <p14:sldId id="461"/>
            <p14:sldId id="462"/>
            <p14:sldId id="463"/>
            <p14:sldId id="464"/>
            <p14:sldId id="465"/>
            <p14:sldId id="466"/>
            <p14:sldId id="470"/>
            <p14:sldId id="471"/>
            <p14:sldId id="467"/>
            <p14:sldId id="472"/>
            <p14:sldId id="473"/>
            <p14:sldId id="468"/>
          </p14:sldIdLst>
        </p14:section>
        <p14:section name="Languages" id="{00215FAA-4468-9747-A2E0-79198DAF7586}">
          <p14:sldIdLst>
            <p14:sldId id="493"/>
            <p14:sldId id="474"/>
            <p14:sldId id="475"/>
            <p14:sldId id="476"/>
            <p14:sldId id="477"/>
            <p14:sldId id="478"/>
            <p14:sldId id="479"/>
          </p14:sldIdLst>
        </p14:section>
        <p14:section name="Internet" id="{8A117D20-1ECB-9844-AA51-4DD98F232B44}">
          <p14:sldIdLst>
            <p14:sldId id="494"/>
            <p14:sldId id="480"/>
            <p14:sldId id="481"/>
            <p14:sldId id="482"/>
            <p14:sldId id="483"/>
            <p14:sldId id="484"/>
            <p14:sldId id="485"/>
            <p14:sldId id="486"/>
            <p14:sldId id="487"/>
            <p14:sldId id="488"/>
            <p14:sldId id="489"/>
            <p14:sldId id="490"/>
            <p14:sldId id="491"/>
          </p14:sldIdLst>
        </p14:section>
        <p14:section name="iOS" id="{B069B44A-5B17-3340-B0DF-6AF25A27A4C2}">
          <p14:sldIdLst>
            <p14:sldId id="495"/>
            <p14:sldId id="49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B7942"/>
    <a:srgbClr val="B76C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011"/>
    <p:restoredTop sz="90517"/>
  </p:normalViewPr>
  <p:slideViewPr>
    <p:cSldViewPr snapToGrid="0" snapToObjects="1">
      <p:cViewPr>
        <p:scale>
          <a:sx n="105" d="100"/>
          <a:sy n="105" d="100"/>
        </p:scale>
        <p:origin x="768" y="15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notesMaster" Target="notesMasters/notesMaster1.xml"/><Relationship Id="rId42" Type="http://schemas.openxmlformats.org/officeDocument/2006/relationships/presProps" Target="presProps.xml"/><Relationship Id="rId43" Type="http://schemas.openxmlformats.org/officeDocument/2006/relationships/viewProps" Target="viewProps.xml"/><Relationship Id="rId44" Type="http://schemas.openxmlformats.org/officeDocument/2006/relationships/theme" Target="theme/theme1.xml"/><Relationship Id="rId4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7EA64F-48CA-6044-9303-A15754386620}" type="datetimeFigureOut">
              <a:rPr lang="en-US" smtClean="0"/>
              <a:t>8/9/17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2C7AC7-6EB8-0444-B537-C59A44D4A7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9594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1600200"/>
            <a:ext cx="7772400" cy="205740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</a:lstStyle>
          <a:p>
            <a:pPr lvl="0"/>
            <a:r>
              <a:rPr lang="en-US" altLang="x-none" noProof="0" smtClean="0"/>
              <a:t>Click to edit Master title style</a:t>
            </a:r>
            <a:endParaRPr lang="x-none" altLang="x-none" noProof="0" smtClean="0"/>
          </a:p>
        </p:txBody>
      </p:sp>
      <p:sp>
        <p:nvSpPr>
          <p:cNvPr id="18436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4419600"/>
            <a:ext cx="6400800" cy="15240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pPr lvl="0"/>
            <a:r>
              <a:rPr lang="en-US" altLang="x-none" noProof="0" smtClean="0"/>
              <a:t>Click to edit Master subtitle style</a:t>
            </a:r>
          </a:p>
        </p:txBody>
      </p:sp>
      <p:sp>
        <p:nvSpPr>
          <p:cNvPr id="18440" name="AutoShape 3"/>
          <p:cNvSpPr>
            <a:spLocks noChangeArrowheads="1"/>
          </p:cNvSpPr>
          <p:nvPr/>
        </p:nvSpPr>
        <p:spPr bwMode="auto">
          <a:xfrm>
            <a:off x="0" y="0"/>
            <a:ext cx="9144000" cy="1143000"/>
          </a:xfrm>
          <a:prstGeom prst="roundRect">
            <a:avLst>
              <a:gd name="adj" fmla="val 111"/>
            </a:avLst>
          </a:prstGeom>
          <a:solidFill>
            <a:srgbClr val="8C1515"/>
          </a:solidFill>
          <a:ln w="9398">
            <a:solidFill>
              <a:srgbClr val="000000"/>
            </a:solidFill>
            <a:miter lim="800000"/>
            <a:headEnd/>
            <a:tailEnd/>
          </a:ln>
        </p:spPr>
        <p:txBody>
          <a:bodyPr wrap="none" lIns="91432" tIns="45716" rIns="91432" bIns="45716" anchor="ctr"/>
          <a:lstStyle>
            <a:lvl1pPr defTabSz="45720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45720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457200">
              <a:defRPr>
                <a:solidFill>
                  <a:schemeClr val="tx1"/>
                </a:solidFill>
                <a:latin typeface="Arial" charset="0"/>
              </a:defRPr>
            </a:lvl3pPr>
            <a:lvl4pPr marL="1598613" indent="-227013" defTabSz="4572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4572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93000"/>
              </a:lnSpc>
              <a:buClr>
                <a:srgbClr val="000000"/>
              </a:buClr>
              <a:buSzPct val="100000"/>
              <a:buFont typeface="Andale Mono" charset="0"/>
              <a:buNone/>
            </a:pPr>
            <a:endParaRPr lang="x-none" altLang="x-none" sz="1800">
              <a:latin typeface="Calibri" charset="0"/>
              <a:ea typeface="Arial" charset="0"/>
              <a:cs typeface="Arial" charset="0"/>
            </a:endParaRPr>
          </a:p>
        </p:txBody>
      </p:sp>
      <p:sp>
        <p:nvSpPr>
          <p:cNvPr id="18443" name="Text Box 11"/>
          <p:cNvSpPr txBox="1">
            <a:spLocks noChangeArrowheads="1"/>
          </p:cNvSpPr>
          <p:nvPr/>
        </p:nvSpPr>
        <p:spPr bwMode="auto">
          <a:xfrm>
            <a:off x="685800" y="6400800"/>
            <a:ext cx="77724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20000"/>
              </a:spcBef>
            </a:pPr>
            <a:r>
              <a:rPr lang="en-US" altLang="x-none" sz="800"/>
              <a:t>This document is copyright (C) Stanford Computer Science and Marty Stepp, licensed under Creative Commons Attribution 2.5 License.  All rights reserved.</a:t>
            </a:r>
            <a:br>
              <a:rPr lang="en-US" altLang="x-none" sz="800"/>
            </a:br>
            <a:r>
              <a:rPr lang="en-US" altLang="x-none" sz="800"/>
              <a:t>Based on slides created by Keith Schwarz, Mehran Sahami, Eric Roberts, Stuart Reges, and others.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/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0"/>
            <a:ext cx="2209800" cy="6477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400" y="0"/>
            <a:ext cx="6477000" cy="64770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" y="1295400"/>
            <a:ext cx="4343400" cy="5181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95400"/>
            <a:ext cx="4343400" cy="5181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/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/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Click to edit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52400" y="1295400"/>
            <a:ext cx="8839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 smtClean="0"/>
              <a:t>Click to edit Master text styles</a:t>
            </a:r>
          </a:p>
          <a:p>
            <a:pPr lvl="1"/>
            <a:r>
              <a:rPr lang="en-US" altLang="x-none" smtClean="0"/>
              <a:t>Second level</a:t>
            </a:r>
          </a:p>
          <a:p>
            <a:pPr lvl="2"/>
            <a:r>
              <a:rPr lang="en-US" altLang="x-none" smtClean="0"/>
              <a:t>Third level</a:t>
            </a:r>
          </a:p>
          <a:p>
            <a:pPr lvl="3"/>
            <a:r>
              <a:rPr lang="en-US" altLang="x-none" smtClean="0"/>
              <a:t>Fourth level</a:t>
            </a:r>
          </a:p>
          <a:p>
            <a:pPr lvl="4"/>
            <a:r>
              <a:rPr lang="en-US" altLang="x-none" smtClean="0"/>
              <a:t>Fifth level</a:t>
            </a:r>
            <a:endParaRPr lang="en-US" altLang="x-none"/>
          </a:p>
        </p:txBody>
      </p:sp>
      <p:sp>
        <p:nvSpPr>
          <p:cNvPr id="4" name="Slide Number Placeholder 3"/>
          <p:cNvSpPr txBox="1">
            <a:spLocks noGrp="1"/>
          </p:cNvSpPr>
          <p:nvPr/>
        </p:nvSpPr>
        <p:spPr>
          <a:xfrm>
            <a:off x="8229600" y="6356350"/>
            <a:ext cx="762000" cy="365125"/>
          </a:xfrm>
          <a:prstGeom prst="rect">
            <a:avLst/>
          </a:prstGeom>
          <a:noFill/>
        </p:spPr>
        <p:txBody>
          <a:bodyPr lIns="0" tIns="0" rIns="0" bIns="0" anchor="b"/>
          <a:lstStyle/>
          <a:p>
            <a:pPr algn="r">
              <a:spcBef>
                <a:spcPts val="500"/>
              </a:spcBef>
            </a:pPr>
            <a:fld id="{08267DFD-02E1-ED47-A842-BD1D585199FF}" type="slidenum">
              <a:rPr lang="en-US" altLang="x-none" sz="1200">
                <a:solidFill>
                  <a:srgbClr val="424242"/>
                </a:solidFill>
                <a:latin typeface="Verdana" charset="0"/>
              </a:rPr>
              <a:pPr algn="r">
                <a:spcBef>
                  <a:spcPts val="500"/>
                </a:spcBef>
              </a:pPr>
              <a:t>‹#›</a:t>
            </a:fld>
            <a:endParaRPr lang="en-US" altLang="x-none" sz="1800">
              <a:latin typeface="Arial" charset="0"/>
            </a:endParaRPr>
          </a:p>
        </p:txBody>
      </p:sp>
      <p:sp>
        <p:nvSpPr>
          <p:cNvPr id="1039" name="AutoShape 3"/>
          <p:cNvSpPr>
            <a:spLocks noChangeArrowheads="1"/>
          </p:cNvSpPr>
          <p:nvPr/>
        </p:nvSpPr>
        <p:spPr bwMode="auto">
          <a:xfrm>
            <a:off x="0" y="0"/>
            <a:ext cx="9144000" cy="1143000"/>
          </a:xfrm>
          <a:prstGeom prst="roundRect">
            <a:avLst>
              <a:gd name="adj" fmla="val 111"/>
            </a:avLst>
          </a:prstGeom>
          <a:solidFill>
            <a:srgbClr val="8C1515"/>
          </a:solidFill>
          <a:ln w="9398">
            <a:solidFill>
              <a:srgbClr val="000000"/>
            </a:solidFill>
            <a:miter lim="800000"/>
            <a:headEnd/>
            <a:tailEnd/>
          </a:ln>
        </p:spPr>
        <p:txBody>
          <a:bodyPr wrap="none" lIns="91432" tIns="45716" rIns="91432" bIns="45716" anchor="ctr"/>
          <a:lstStyle>
            <a:lvl1pPr defTabSz="45720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45720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457200">
              <a:defRPr>
                <a:solidFill>
                  <a:schemeClr val="tx1"/>
                </a:solidFill>
                <a:latin typeface="Arial" charset="0"/>
              </a:defRPr>
            </a:lvl3pPr>
            <a:lvl4pPr marL="1598613" indent="-227013" defTabSz="4572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4572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93000"/>
              </a:lnSpc>
              <a:buClr>
                <a:srgbClr val="000000"/>
              </a:buClr>
              <a:buSzPct val="100000"/>
              <a:buFont typeface="Andale Mono" charset="0"/>
              <a:buNone/>
            </a:pPr>
            <a:endParaRPr lang="x-none" altLang="x-none" sz="1800">
              <a:latin typeface="Tahoma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89302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b="1" kern="1200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9pPr>
    </p:titleStyle>
    <p:bodyStyle>
      <a:lvl1pPr marL="230188" indent="-230188" algn="l" rtl="0" eaLnBrk="1" fontAlgn="base" hangingPunct="1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71500" indent="-227013" algn="l" rtl="0" eaLnBrk="1" fontAlgn="base" hangingPunct="1">
        <a:spcBef>
          <a:spcPct val="20000"/>
        </a:spcBef>
        <a:spcAft>
          <a:spcPct val="0"/>
        </a:spcAft>
        <a:buChar char="–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855663" indent="-169863" algn="l" rtl="0" eaLnBrk="1" fontAlgn="base" hangingPunct="1">
        <a:spcBef>
          <a:spcPct val="20000"/>
        </a:spcBef>
        <a:spcAft>
          <a:spcPct val="0"/>
        </a:spcAft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144588" indent="-174625" algn="l" rtl="0" eaLnBrk="1" fontAlgn="base" hangingPunct="1">
        <a:spcBef>
          <a:spcPct val="20000"/>
        </a:spcBef>
        <a:spcAft>
          <a:spcPct val="0"/>
        </a:spcAft>
        <a:buChar char="–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487488" indent="-228600" algn="l" rtl="0" eaLnBrk="1" fontAlgn="base" hangingPunct="1">
        <a:spcBef>
          <a:spcPct val="20000"/>
        </a:spcBef>
        <a:spcAft>
          <a:spcPct val="0"/>
        </a:spcAft>
        <a:buChar char="»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Relationship Id="rId3" Type="http://schemas.openxmlformats.org/officeDocument/2006/relationships/image" Target="../media/image11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Relationship Id="rId3" Type="http://schemas.openxmlformats.org/officeDocument/2006/relationships/image" Target="../media/image13.tif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4" Type="http://schemas.openxmlformats.org/officeDocument/2006/relationships/image" Target="../media/image14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Relationship Id="rId3" Type="http://schemas.openxmlformats.org/officeDocument/2006/relationships/image" Target="../media/image12.tif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4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tiff"/><Relationship Id="rId3" Type="http://schemas.openxmlformats.org/officeDocument/2006/relationships/image" Target="../media/image12.tif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tif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emf"/><Relationship Id="rId3" Type="http://schemas.openxmlformats.org/officeDocument/2006/relationships/image" Target="../media/image19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CS 106A, Lecture 25</a:t>
            </a:r>
            <a:br>
              <a:rPr lang="en-US" dirty="0" smtClean="0"/>
            </a:br>
            <a:r>
              <a:rPr lang="en-US" dirty="0" smtClean="0"/>
              <a:t>Life After CS 106A, Part 1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-1328928" y="519379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8073" y="3917355"/>
            <a:ext cx="2207854" cy="221959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838251">
            <a:off x="3535543" y="3659697"/>
            <a:ext cx="1985409" cy="83486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62352">
            <a:off x="5012354" y="4337670"/>
            <a:ext cx="829344" cy="1378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357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5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 smtClean="0"/>
              <a:t>A Barebones Java Program</a:t>
            </a:r>
            <a:endParaRPr lang="en-US" altLang="x-none" dirty="0"/>
          </a:p>
        </p:txBody>
      </p:sp>
      <p:sp>
        <p:nvSpPr>
          <p:cNvPr id="1805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  <a:spcBef>
                <a:spcPts val="600"/>
              </a:spcBef>
              <a:buFont typeface="Wingdings" charset="2"/>
              <a:buNone/>
            </a:pPr>
            <a:endParaRPr lang="en-GB" altLang="x-none" sz="2200">
              <a:latin typeface="Consolas" charset="0"/>
            </a:endParaRPr>
          </a:p>
          <a:p>
            <a:pPr>
              <a:lnSpc>
                <a:spcPct val="80000"/>
              </a:lnSpc>
              <a:spcBef>
                <a:spcPts val="600"/>
              </a:spcBef>
              <a:buFont typeface="Wingdings" charset="2"/>
              <a:buNone/>
            </a:pPr>
            <a:endParaRPr lang="en-GB" altLang="x-none" sz="1200">
              <a:latin typeface="Consolas" charset="0"/>
            </a:endParaRPr>
          </a:p>
          <a:p>
            <a:pPr>
              <a:lnSpc>
                <a:spcPct val="80000"/>
              </a:lnSpc>
              <a:spcBef>
                <a:spcPts val="600"/>
              </a:spcBef>
              <a:buFont typeface="Wingdings" charset="2"/>
              <a:buNone/>
            </a:pPr>
            <a:r>
              <a:rPr lang="en-GB" altLang="x-none" sz="2200">
                <a:latin typeface="Consolas" charset="0"/>
              </a:rPr>
              <a:t>public class Hello {</a:t>
            </a:r>
          </a:p>
          <a:p>
            <a:pPr>
              <a:lnSpc>
                <a:spcPct val="80000"/>
              </a:lnSpc>
              <a:spcBef>
                <a:spcPts val="600"/>
              </a:spcBef>
              <a:buFont typeface="Wingdings" charset="2"/>
              <a:buNone/>
            </a:pPr>
            <a:r>
              <a:rPr lang="en-GB" altLang="x-none" sz="2200">
                <a:latin typeface="Consolas" charset="0"/>
              </a:rPr>
              <a:t>    public </a:t>
            </a:r>
            <a:r>
              <a:rPr lang="en-GB" altLang="x-none" sz="2200" b="1">
                <a:solidFill>
                  <a:schemeClr val="accent2"/>
                </a:solidFill>
                <a:latin typeface="Consolas" charset="0"/>
              </a:rPr>
              <a:t>static</a:t>
            </a:r>
            <a:r>
              <a:rPr lang="en-GB" altLang="x-none" sz="2200">
                <a:latin typeface="Consolas" charset="0"/>
              </a:rPr>
              <a:t> void </a:t>
            </a:r>
            <a:r>
              <a:rPr lang="en-GB" altLang="x-none" sz="2200" b="1">
                <a:solidFill>
                  <a:schemeClr val="accent2"/>
                </a:solidFill>
                <a:latin typeface="Consolas" charset="0"/>
              </a:rPr>
              <a:t>main</a:t>
            </a:r>
            <a:r>
              <a:rPr lang="en-GB" altLang="x-none" sz="2200">
                <a:latin typeface="Consolas" charset="0"/>
              </a:rPr>
              <a:t>(</a:t>
            </a:r>
            <a:r>
              <a:rPr lang="en-GB" altLang="x-none" sz="2200" b="1">
                <a:solidFill>
                  <a:schemeClr val="accent2"/>
                </a:solidFill>
                <a:latin typeface="Consolas" charset="0"/>
              </a:rPr>
              <a:t>String[] args</a:t>
            </a:r>
            <a:r>
              <a:rPr lang="en-GB" altLang="x-none" sz="2200">
                <a:latin typeface="Consolas" charset="0"/>
              </a:rPr>
              <a:t>) {</a:t>
            </a:r>
          </a:p>
          <a:p>
            <a:pPr>
              <a:lnSpc>
                <a:spcPct val="80000"/>
              </a:lnSpc>
              <a:spcBef>
                <a:spcPts val="600"/>
              </a:spcBef>
              <a:buFont typeface="Wingdings" charset="2"/>
              <a:buNone/>
            </a:pPr>
            <a:r>
              <a:rPr lang="en-GB" altLang="x-none" sz="2200">
                <a:latin typeface="Consolas" charset="0"/>
              </a:rPr>
              <a:t>        </a:t>
            </a:r>
            <a:r>
              <a:rPr lang="en-GB" altLang="x-none" sz="2200" b="1">
                <a:solidFill>
                  <a:schemeClr val="accent2"/>
                </a:solidFill>
                <a:latin typeface="Consolas" charset="0"/>
              </a:rPr>
              <a:t>System.out.</a:t>
            </a:r>
            <a:r>
              <a:rPr lang="en-GB" altLang="x-none" sz="2200">
                <a:latin typeface="Consolas" charset="0"/>
              </a:rPr>
              <a:t>println("Hello, world!");</a:t>
            </a:r>
          </a:p>
          <a:p>
            <a:pPr>
              <a:lnSpc>
                <a:spcPct val="80000"/>
              </a:lnSpc>
              <a:spcBef>
                <a:spcPts val="600"/>
              </a:spcBef>
              <a:buFont typeface="Wingdings" charset="2"/>
              <a:buNone/>
            </a:pPr>
            <a:r>
              <a:rPr lang="en-GB" altLang="x-none" sz="2200">
                <a:latin typeface="Consolas" charset="0"/>
              </a:rPr>
              <a:t>    }</a:t>
            </a:r>
          </a:p>
          <a:p>
            <a:pPr>
              <a:lnSpc>
                <a:spcPct val="80000"/>
              </a:lnSpc>
              <a:spcBef>
                <a:spcPts val="600"/>
              </a:spcBef>
              <a:buFont typeface="Wingdings" charset="2"/>
              <a:buNone/>
            </a:pPr>
            <a:r>
              <a:rPr lang="en-GB" altLang="x-none" sz="2200">
                <a:latin typeface="Consolas" charset="0"/>
              </a:rPr>
              <a:t>}</a:t>
            </a:r>
          </a:p>
          <a:p>
            <a:pPr>
              <a:lnSpc>
                <a:spcPct val="80000"/>
              </a:lnSpc>
              <a:spcBef>
                <a:spcPts val="600"/>
              </a:spcBef>
              <a:buFont typeface="Wingdings" charset="2"/>
              <a:buNone/>
            </a:pPr>
            <a:endParaRPr lang="en-GB" altLang="x-none" sz="2200">
              <a:latin typeface="Consolas" charset="0"/>
            </a:endParaRPr>
          </a:p>
          <a:p>
            <a:r>
              <a:rPr lang="en-GB" altLang="x-none"/>
              <a:t>The method </a:t>
            </a:r>
            <a:r>
              <a:rPr lang="en-GB" altLang="x-none" b="1">
                <a:latin typeface="Consolas" charset="0"/>
              </a:rPr>
              <a:t>main</a:t>
            </a:r>
            <a:r>
              <a:rPr lang="en-GB" altLang="x-none"/>
              <a:t> is the true entry point for a Java program.</a:t>
            </a:r>
          </a:p>
          <a:p>
            <a:pPr lvl="1"/>
            <a:r>
              <a:rPr lang="en-US" altLang="x-none"/>
              <a:t>It must have the exact heading shown above.</a:t>
            </a:r>
          </a:p>
          <a:p>
            <a:pPr lvl="1"/>
            <a:r>
              <a:rPr lang="en-US" altLang="x-none"/>
              <a:t>The </a:t>
            </a:r>
            <a:r>
              <a:rPr lang="en-US" altLang="x-none">
                <a:latin typeface="Consolas" charset="0"/>
              </a:rPr>
              <a:t>String[] </a:t>
            </a:r>
            <a:r>
              <a:rPr lang="en-US" altLang="x-none" b="1">
                <a:latin typeface="Consolas" charset="0"/>
              </a:rPr>
              <a:t>args</a:t>
            </a:r>
            <a:r>
              <a:rPr lang="en-US" altLang="x-none"/>
              <a:t> are "command line arguments"  (ignored).</a:t>
            </a:r>
          </a:p>
          <a:p>
            <a:pPr lvl="1"/>
            <a:r>
              <a:rPr lang="en-US" altLang="x-none"/>
              <a:t>The </a:t>
            </a:r>
            <a:r>
              <a:rPr lang="en-US" altLang="x-none" b="1">
                <a:latin typeface="Consolas" charset="0"/>
              </a:rPr>
              <a:t>println</a:t>
            </a:r>
            <a:r>
              <a:rPr lang="en-US" altLang="x-none"/>
              <a:t> command's true name is </a:t>
            </a:r>
            <a:r>
              <a:rPr lang="en-US" altLang="x-none">
                <a:latin typeface="Consolas" charset="0"/>
              </a:rPr>
              <a:t>System.out.println</a:t>
            </a:r>
            <a:r>
              <a:rPr lang="en-US" altLang="x-none"/>
              <a:t>.</a:t>
            </a:r>
          </a:p>
          <a:p>
            <a:pPr lvl="1"/>
            <a:r>
              <a:rPr lang="en-US" altLang="x-none"/>
              <a:t>Standard Java methods are </a:t>
            </a:r>
            <a:r>
              <a:rPr lang="en-US" altLang="x-none" b="1">
                <a:latin typeface="Consolas" charset="0"/>
              </a:rPr>
              <a:t>static</a:t>
            </a:r>
            <a:r>
              <a:rPr lang="en-US" altLang="x-none"/>
              <a:t> unless part of a class of objects.</a:t>
            </a:r>
          </a:p>
        </p:txBody>
      </p:sp>
    </p:spTree>
    <p:extLst>
      <p:ext uri="{BB962C8B-B14F-4D97-AF65-F5344CB8AC3E}">
        <p14:creationId xmlns:p14="http://schemas.microsoft.com/office/powerpoint/2010/main" val="734571002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 smtClean="0"/>
              <a:t>Console Programs</a:t>
            </a:r>
            <a:endParaRPr lang="en-US" altLang="x-none" dirty="0"/>
          </a:p>
        </p:txBody>
      </p:sp>
      <p:sp>
        <p:nvSpPr>
          <p:cNvPr id="18360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x-none"/>
              <a:t>What does the </a:t>
            </a:r>
            <a:r>
              <a:rPr lang="en-US" altLang="x-none" b="1">
                <a:latin typeface="Consolas" charset="0"/>
              </a:rPr>
              <a:t>ConsoleProgram</a:t>
            </a:r>
            <a:r>
              <a:rPr lang="en-US" altLang="x-none"/>
              <a:t> library class do?</a:t>
            </a:r>
          </a:p>
          <a:p>
            <a:pPr lvl="1"/>
            <a:r>
              <a:rPr lang="en-US" altLang="x-none"/>
              <a:t>Creates a new graphical </a:t>
            </a:r>
            <a:r>
              <a:rPr lang="en-US" altLang="x-none" b="1"/>
              <a:t>window</a:t>
            </a:r>
          </a:p>
          <a:p>
            <a:pPr lvl="1"/>
            <a:r>
              <a:rPr lang="en-US" altLang="x-none"/>
              <a:t>Puts a scrollable </a:t>
            </a:r>
            <a:r>
              <a:rPr lang="en-US" altLang="x-none" b="1"/>
              <a:t>text area</a:t>
            </a:r>
            <a:r>
              <a:rPr lang="en-US" altLang="x-none"/>
              <a:t> into it</a:t>
            </a:r>
          </a:p>
          <a:p>
            <a:pPr lvl="1"/>
            <a:r>
              <a:rPr lang="en-US" altLang="x-none"/>
              <a:t>Provides </a:t>
            </a:r>
            <a:r>
              <a:rPr lang="en-US" altLang="x-none">
                <a:latin typeface="Consolas" charset="0"/>
              </a:rPr>
              <a:t>print</a:t>
            </a:r>
            <a:r>
              <a:rPr lang="en-US" altLang="x-none"/>
              <a:t> and </a:t>
            </a:r>
            <a:r>
              <a:rPr lang="en-US" altLang="x-none">
                <a:latin typeface="Consolas" charset="0"/>
              </a:rPr>
              <a:t>println</a:t>
            </a:r>
            <a:r>
              <a:rPr lang="en-US" altLang="x-none"/>
              <a:t> commands</a:t>
            </a:r>
            <a:br>
              <a:rPr lang="en-US" altLang="x-none"/>
            </a:br>
            <a:r>
              <a:rPr lang="en-US" altLang="x-none"/>
              <a:t>to send text </a:t>
            </a:r>
            <a:r>
              <a:rPr lang="en-US" altLang="x-none" b="1"/>
              <a:t>output</a:t>
            </a:r>
            <a:r>
              <a:rPr lang="en-US" altLang="x-none"/>
              <a:t> to that window</a:t>
            </a:r>
          </a:p>
          <a:p>
            <a:pPr lvl="1"/>
            <a:r>
              <a:rPr lang="en-US" altLang="x-none"/>
              <a:t>contains a </a:t>
            </a:r>
            <a:r>
              <a:rPr lang="en-US" altLang="x-none" b="1">
                <a:latin typeface="Consolas" charset="0"/>
              </a:rPr>
              <a:t>main</a:t>
            </a:r>
            <a:r>
              <a:rPr lang="en-US" altLang="x-none" b="1"/>
              <a:t> method</a:t>
            </a:r>
            <a:r>
              <a:rPr lang="en-US" altLang="x-none"/>
              <a:t> that calls your</a:t>
            </a:r>
            <a:br>
              <a:rPr lang="en-US" altLang="x-none"/>
            </a:br>
            <a:r>
              <a:rPr lang="en-US" altLang="x-none"/>
              <a:t>program class's </a:t>
            </a:r>
            <a:r>
              <a:rPr lang="en-US" altLang="x-none">
                <a:latin typeface="Consolas" charset="0"/>
              </a:rPr>
              <a:t>run</a:t>
            </a:r>
            <a:r>
              <a:rPr lang="en-US" altLang="x-none"/>
              <a:t> method</a:t>
            </a:r>
          </a:p>
          <a:p>
            <a:pPr lvl="2"/>
            <a:r>
              <a:rPr lang="en-US" altLang="x-none">
                <a:latin typeface="Consolas" charset="0"/>
              </a:rPr>
              <a:t>ConsoleProgram</a:t>
            </a:r>
            <a:r>
              <a:rPr lang="en-US" altLang="x-none"/>
              <a:t>'s </a:t>
            </a:r>
            <a:r>
              <a:rPr lang="en-US" altLang="x-none">
                <a:latin typeface="Consolas" charset="0"/>
              </a:rPr>
              <a:t>run</a:t>
            </a:r>
            <a:r>
              <a:rPr lang="en-US" altLang="x-none"/>
              <a:t> is empty, but you extend and override it</a:t>
            </a:r>
          </a:p>
          <a:p>
            <a:pPr lvl="2">
              <a:buFontTx/>
              <a:buNone/>
            </a:pPr>
            <a:endParaRPr lang="en-US" altLang="x-none"/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x-none">
                <a:latin typeface="Consolas" charset="0"/>
              </a:rPr>
              <a:t>public class </a:t>
            </a:r>
            <a:r>
              <a:rPr lang="en-US" altLang="x-none" b="1">
                <a:latin typeface="Consolas" charset="0"/>
              </a:rPr>
              <a:t>Hello</a:t>
            </a:r>
            <a:r>
              <a:rPr lang="en-US" altLang="x-none">
                <a:latin typeface="Consolas" charset="0"/>
              </a:rPr>
              <a:t> extends ConsoleProgram {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x-none">
                <a:latin typeface="Consolas" charset="0"/>
              </a:rPr>
              <a:t>    public void </a:t>
            </a:r>
            <a:r>
              <a:rPr lang="en-US" altLang="x-none" b="1">
                <a:latin typeface="Consolas" charset="0"/>
              </a:rPr>
              <a:t>run</a:t>
            </a:r>
            <a:r>
              <a:rPr lang="en-US" altLang="x-none">
                <a:latin typeface="Consolas" charset="0"/>
              </a:rPr>
              <a:t>() {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x-none">
                <a:latin typeface="Consolas" charset="0"/>
              </a:rPr>
              <a:t>        println("Hello, world!");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x-none">
                <a:latin typeface="Consolas" charset="0"/>
              </a:rPr>
              <a:t>    }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x-none">
                <a:latin typeface="Consolas" charset="0"/>
              </a:rPr>
              <a:t>}</a:t>
            </a:r>
          </a:p>
        </p:txBody>
      </p:sp>
      <p:pic>
        <p:nvPicPr>
          <p:cNvPr id="1836036" name="Picture 4" descr="screenshot-console-program-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0275" y="1905000"/>
            <a:ext cx="2905125" cy="1819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36037" name="Line 5"/>
          <p:cNvSpPr>
            <a:spLocks noChangeShapeType="1"/>
          </p:cNvSpPr>
          <p:nvPr/>
        </p:nvSpPr>
        <p:spPr bwMode="auto">
          <a:xfrm>
            <a:off x="0" y="4572000"/>
            <a:ext cx="914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9877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/>
              <a:t>ACM console input</a:t>
            </a:r>
          </a:p>
        </p:txBody>
      </p:sp>
      <p:sp>
        <p:nvSpPr>
          <p:cNvPr id="18032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altLang="x-none" sz="2200" dirty="0">
                <a:latin typeface="Consolas" charset="0"/>
              </a:rPr>
              <a:t>public class Age extends </a:t>
            </a:r>
            <a:r>
              <a:rPr lang="en-US" altLang="x-none" sz="2200" dirty="0" err="1">
                <a:latin typeface="Consolas" charset="0"/>
              </a:rPr>
              <a:t>ConsoleProgram</a:t>
            </a:r>
            <a:r>
              <a:rPr lang="en-US" altLang="x-none" sz="2200" dirty="0">
                <a:latin typeface="Consolas" charset="0"/>
              </a:rPr>
              <a:t> {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200" dirty="0">
                <a:latin typeface="Consolas" charset="0"/>
              </a:rPr>
              <a:t>    public void run() {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200" dirty="0">
                <a:latin typeface="Consolas" charset="0"/>
              </a:rPr>
              <a:t>        String name = </a:t>
            </a:r>
            <a:r>
              <a:rPr lang="en-US" altLang="x-none" sz="2200" b="1" dirty="0" err="1">
                <a:latin typeface="Consolas" charset="0"/>
              </a:rPr>
              <a:t>readLine</a:t>
            </a:r>
            <a:r>
              <a:rPr lang="en-US" altLang="x-none" sz="2200" b="1" dirty="0">
                <a:latin typeface="Consolas" charset="0"/>
              </a:rPr>
              <a:t>("What's your name? ")</a:t>
            </a:r>
            <a:r>
              <a:rPr lang="en-US" altLang="x-none" sz="2200" dirty="0">
                <a:latin typeface="Consolas" charset="0"/>
              </a:rPr>
              <a:t>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200" dirty="0">
                <a:latin typeface="Consolas" charset="0"/>
              </a:rPr>
              <a:t>        </a:t>
            </a:r>
            <a:r>
              <a:rPr lang="en-US" altLang="x-none" sz="2200" dirty="0" err="1">
                <a:latin typeface="Consolas" charset="0"/>
              </a:rPr>
              <a:t>int</a:t>
            </a:r>
            <a:r>
              <a:rPr lang="en-US" altLang="x-none" sz="2200" dirty="0">
                <a:latin typeface="Consolas" charset="0"/>
              </a:rPr>
              <a:t> age = </a:t>
            </a:r>
            <a:r>
              <a:rPr lang="en-US" altLang="x-none" sz="2200" b="1" dirty="0" err="1">
                <a:latin typeface="Consolas" charset="0"/>
              </a:rPr>
              <a:t>readInt</a:t>
            </a:r>
            <a:r>
              <a:rPr lang="en-US" altLang="x-none" sz="2200" b="1" dirty="0">
                <a:latin typeface="Consolas" charset="0"/>
              </a:rPr>
              <a:t>("How old are you? ")</a:t>
            </a:r>
            <a:r>
              <a:rPr lang="en-US" altLang="x-none" sz="2200" dirty="0">
                <a:latin typeface="Consolas" charset="0"/>
              </a:rPr>
              <a:t>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200" dirty="0">
                <a:latin typeface="Consolas" charset="0"/>
              </a:rPr>
              <a:t>        </a:t>
            </a:r>
            <a:r>
              <a:rPr lang="en-US" altLang="x-none" sz="2200" dirty="0" err="1">
                <a:latin typeface="Consolas" charset="0"/>
              </a:rPr>
              <a:t>int</a:t>
            </a:r>
            <a:r>
              <a:rPr lang="en-US" altLang="x-none" sz="2200" dirty="0">
                <a:latin typeface="Consolas" charset="0"/>
              </a:rPr>
              <a:t> years = 65 - age;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200" dirty="0">
                <a:latin typeface="Consolas" charset="0"/>
              </a:rPr>
              <a:t>        </a:t>
            </a:r>
            <a:r>
              <a:rPr lang="en-US" altLang="x-none" sz="2200" dirty="0" err="1">
                <a:latin typeface="Consolas" charset="0"/>
              </a:rPr>
              <a:t>println</a:t>
            </a:r>
            <a:r>
              <a:rPr lang="en-US" altLang="x-none" sz="2200" dirty="0">
                <a:latin typeface="Consolas" charset="0"/>
              </a:rPr>
              <a:t>(name + " has " + years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200" dirty="0">
                <a:latin typeface="Consolas" charset="0"/>
              </a:rPr>
              <a:t>                + " years until retirement!");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200" dirty="0">
                <a:latin typeface="Consolas" charset="0"/>
              </a:rPr>
              <a:t>    }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200" dirty="0">
                <a:latin typeface="Consolas" charset="0"/>
              </a:rPr>
              <a:t>}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altLang="x-none" dirty="0">
              <a:latin typeface="Consolas" charset="0"/>
            </a:endParaRPr>
          </a:p>
          <a:p>
            <a:r>
              <a:rPr lang="en-US" altLang="x-none" dirty="0"/>
              <a:t>The </a:t>
            </a:r>
            <a:r>
              <a:rPr lang="en-US" altLang="x-none" dirty="0" smtClean="0"/>
              <a:t>ACM library </a:t>
            </a:r>
            <a:r>
              <a:rPr lang="en-US" altLang="x-none" dirty="0"/>
              <a:t>has simple console input commands like </a:t>
            </a:r>
            <a:r>
              <a:rPr lang="en-US" altLang="x-none" dirty="0" err="1">
                <a:latin typeface="Consolas" charset="0"/>
              </a:rPr>
              <a:t>readLine</a:t>
            </a:r>
            <a:r>
              <a:rPr lang="en-US" altLang="x-none" dirty="0"/>
              <a:t>, </a:t>
            </a:r>
            <a:r>
              <a:rPr lang="en-US" altLang="x-none" dirty="0" err="1">
                <a:latin typeface="Consolas" charset="0"/>
              </a:rPr>
              <a:t>readInt</a:t>
            </a:r>
            <a:r>
              <a:rPr lang="en-US" altLang="x-none" dirty="0"/>
              <a:t>, </a:t>
            </a:r>
            <a:r>
              <a:rPr lang="en-US" altLang="x-none" dirty="0" err="1">
                <a:latin typeface="Consolas" charset="0"/>
              </a:rPr>
              <a:t>readDouble</a:t>
            </a:r>
            <a:r>
              <a:rPr lang="en-US" altLang="x-none" dirty="0"/>
              <a:t>, and so on.</a:t>
            </a:r>
          </a:p>
          <a:p>
            <a:r>
              <a:rPr lang="en-US" altLang="x-none" dirty="0"/>
              <a:t>These methods display a 'prompt' message, wait for input, re-prompt if the user types a bad value, and return the input.</a:t>
            </a:r>
          </a:p>
        </p:txBody>
      </p:sp>
    </p:spTree>
    <p:extLst>
      <p:ext uri="{BB962C8B-B14F-4D97-AF65-F5344CB8AC3E}">
        <p14:creationId xmlns:p14="http://schemas.microsoft.com/office/powerpoint/2010/main" val="864859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6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/>
              <a:t>Java console input</a:t>
            </a:r>
          </a:p>
        </p:txBody>
      </p:sp>
      <p:sp>
        <p:nvSpPr>
          <p:cNvPr id="18063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altLang="x-none" sz="2200" dirty="0">
                <a:latin typeface="Consolas" charset="0"/>
              </a:rPr>
              <a:t>public class Age {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200" dirty="0">
                <a:latin typeface="Consolas" charset="0"/>
              </a:rPr>
              <a:t>    public static void main(String[] </a:t>
            </a:r>
            <a:r>
              <a:rPr lang="en-US" altLang="x-none" sz="2200" dirty="0" err="1">
                <a:latin typeface="Consolas" charset="0"/>
              </a:rPr>
              <a:t>args</a:t>
            </a:r>
            <a:r>
              <a:rPr lang="en-US" altLang="x-none" sz="2200" dirty="0">
                <a:latin typeface="Consolas" charset="0"/>
              </a:rPr>
              <a:t>) {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200" b="1" dirty="0">
                <a:solidFill>
                  <a:schemeClr val="accent2"/>
                </a:solidFill>
                <a:latin typeface="Consolas" charset="0"/>
              </a:rPr>
              <a:t>        Scanner console = new Scanner(</a:t>
            </a:r>
            <a:r>
              <a:rPr lang="en-US" altLang="x-none" sz="2200" b="1" dirty="0" err="1">
                <a:solidFill>
                  <a:schemeClr val="accent2"/>
                </a:solidFill>
                <a:latin typeface="Consolas" charset="0"/>
              </a:rPr>
              <a:t>System.in</a:t>
            </a:r>
            <a:r>
              <a:rPr lang="en-US" altLang="x-none" sz="2200" b="1" dirty="0">
                <a:solidFill>
                  <a:schemeClr val="accent2"/>
                </a:solidFill>
                <a:latin typeface="Consolas" charset="0"/>
              </a:rPr>
              <a:t>);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200" dirty="0">
                <a:latin typeface="Consolas" charset="0"/>
              </a:rPr>
              <a:t>        </a:t>
            </a:r>
            <a:r>
              <a:rPr lang="en-US" altLang="x-none" sz="2200" dirty="0" err="1">
                <a:latin typeface="Consolas" charset="0"/>
              </a:rPr>
              <a:t>System.out.print</a:t>
            </a:r>
            <a:r>
              <a:rPr lang="en-US" altLang="x-none" sz="2200" dirty="0">
                <a:latin typeface="Consolas" charset="0"/>
              </a:rPr>
              <a:t>("What's your name? ");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200" dirty="0">
                <a:latin typeface="Consolas" charset="0"/>
              </a:rPr>
              <a:t>        String name = </a:t>
            </a:r>
            <a:r>
              <a:rPr lang="en-US" altLang="x-none" sz="2200" b="1" dirty="0" err="1">
                <a:solidFill>
                  <a:schemeClr val="accent2"/>
                </a:solidFill>
                <a:latin typeface="Consolas" charset="0"/>
              </a:rPr>
              <a:t>console.nextLine</a:t>
            </a:r>
            <a:r>
              <a:rPr lang="en-US" altLang="x-none" sz="2200" b="1" dirty="0">
                <a:solidFill>
                  <a:schemeClr val="accent2"/>
                </a:solidFill>
                <a:latin typeface="Consolas" charset="0"/>
              </a:rPr>
              <a:t>()</a:t>
            </a:r>
            <a:r>
              <a:rPr lang="en-US" altLang="x-none" sz="2200" dirty="0">
                <a:latin typeface="Consolas" charset="0"/>
              </a:rPr>
              <a:t>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200" dirty="0">
                <a:latin typeface="Consolas" charset="0"/>
              </a:rPr>
              <a:t>        </a:t>
            </a:r>
            <a:r>
              <a:rPr lang="en-US" altLang="x-none" sz="2200" dirty="0" err="1">
                <a:latin typeface="Consolas" charset="0"/>
              </a:rPr>
              <a:t>System.out.print</a:t>
            </a:r>
            <a:r>
              <a:rPr lang="en-US" altLang="x-none" sz="2200" dirty="0">
                <a:latin typeface="Consolas" charset="0"/>
              </a:rPr>
              <a:t>("How old are you? ");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200" dirty="0">
                <a:latin typeface="Consolas" charset="0"/>
              </a:rPr>
              <a:t>        </a:t>
            </a:r>
            <a:r>
              <a:rPr lang="en-US" altLang="x-none" sz="2200" dirty="0" err="1">
                <a:latin typeface="Consolas" charset="0"/>
              </a:rPr>
              <a:t>int</a:t>
            </a:r>
            <a:r>
              <a:rPr lang="en-US" altLang="x-none" sz="2200" dirty="0">
                <a:latin typeface="Consolas" charset="0"/>
              </a:rPr>
              <a:t> age = </a:t>
            </a:r>
            <a:r>
              <a:rPr lang="en-US" altLang="x-none" sz="2200" b="1" dirty="0" err="1">
                <a:solidFill>
                  <a:schemeClr val="accent2"/>
                </a:solidFill>
                <a:latin typeface="Consolas" charset="0"/>
              </a:rPr>
              <a:t>console.nextInt</a:t>
            </a:r>
            <a:r>
              <a:rPr lang="en-US" altLang="x-none" sz="2200" b="1" dirty="0">
                <a:solidFill>
                  <a:schemeClr val="accent2"/>
                </a:solidFill>
                <a:latin typeface="Consolas" charset="0"/>
              </a:rPr>
              <a:t>()</a:t>
            </a:r>
            <a:r>
              <a:rPr lang="en-US" altLang="x-none" sz="2200" dirty="0">
                <a:latin typeface="Consolas" charset="0"/>
              </a:rPr>
              <a:t>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200" dirty="0">
                <a:latin typeface="Consolas" charset="0"/>
              </a:rPr>
              <a:t>        </a:t>
            </a:r>
            <a:r>
              <a:rPr lang="en-US" altLang="x-none" sz="2200" dirty="0" err="1">
                <a:latin typeface="Consolas" charset="0"/>
              </a:rPr>
              <a:t>int</a:t>
            </a:r>
            <a:r>
              <a:rPr lang="en-US" altLang="x-none" sz="2200" dirty="0">
                <a:latin typeface="Consolas" charset="0"/>
              </a:rPr>
              <a:t> years = 65 - age;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200" dirty="0">
                <a:latin typeface="Consolas" charset="0"/>
              </a:rPr>
              <a:t>        </a:t>
            </a:r>
            <a:r>
              <a:rPr lang="en-US" altLang="x-none" sz="2200" dirty="0" err="1">
                <a:latin typeface="Consolas" charset="0"/>
              </a:rPr>
              <a:t>System.out.println</a:t>
            </a:r>
            <a:r>
              <a:rPr lang="en-US" altLang="x-none" sz="2200" dirty="0">
                <a:latin typeface="Consolas" charset="0"/>
              </a:rPr>
              <a:t>(name + " has " + years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200" dirty="0">
                <a:latin typeface="Consolas" charset="0"/>
              </a:rPr>
              <a:t>                + " years until retirement!");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200" dirty="0">
                <a:latin typeface="Consolas" charset="0"/>
              </a:rPr>
              <a:t>    }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200" dirty="0">
                <a:latin typeface="Consolas" charset="0"/>
              </a:rPr>
              <a:t>}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altLang="x-none" sz="1200" dirty="0">
              <a:latin typeface="Consolas" charset="0"/>
            </a:endParaRPr>
          </a:p>
          <a:p>
            <a:r>
              <a:rPr lang="en-US" altLang="x-none" dirty="0"/>
              <a:t>In </a:t>
            </a:r>
            <a:r>
              <a:rPr lang="en-US" altLang="x-none" dirty="0" smtClean="0"/>
              <a:t>standard Java</a:t>
            </a:r>
            <a:r>
              <a:rPr lang="en-US" altLang="x-none" dirty="0"/>
              <a:t>, you must create a </a:t>
            </a:r>
            <a:r>
              <a:rPr lang="en-US" altLang="x-none" dirty="0">
                <a:latin typeface="Consolas" charset="0"/>
              </a:rPr>
              <a:t>Scanner</a:t>
            </a:r>
            <a:r>
              <a:rPr lang="en-US" altLang="x-none" dirty="0"/>
              <a:t> or similar object to read input from the console, which is also called </a:t>
            </a:r>
            <a:r>
              <a:rPr lang="en-US" altLang="x-none" dirty="0" err="1">
                <a:latin typeface="Consolas" charset="0"/>
              </a:rPr>
              <a:t>System.in</a:t>
            </a:r>
            <a:r>
              <a:rPr lang="en-US" altLang="x-none" dirty="0"/>
              <a:t>.</a:t>
            </a:r>
          </a:p>
          <a:p>
            <a:pPr lvl="1"/>
            <a:r>
              <a:rPr lang="en-US" altLang="x-none" dirty="0"/>
              <a:t>It does not automatically re-prompt and can crash on bad input.</a:t>
            </a:r>
          </a:p>
        </p:txBody>
      </p:sp>
    </p:spTree>
    <p:extLst>
      <p:ext uri="{BB962C8B-B14F-4D97-AF65-F5344CB8AC3E}">
        <p14:creationId xmlns:p14="http://schemas.microsoft.com/office/powerpoint/2010/main" val="1523806201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3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 smtClean="0"/>
              <a:t>Graphics Programs</a:t>
            </a:r>
            <a:endParaRPr lang="en-US" altLang="x-none" dirty="0"/>
          </a:p>
        </p:txBody>
      </p:sp>
      <p:sp>
        <p:nvSpPr>
          <p:cNvPr id="1823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x-none" dirty="0"/>
              <a:t>The ACM library </a:t>
            </a:r>
            <a:r>
              <a:rPr lang="en-US" altLang="x-none" dirty="0" smtClean="0"/>
              <a:t>does </a:t>
            </a:r>
            <a:r>
              <a:rPr lang="en-US" altLang="x-none" dirty="0"/>
              <a:t>several things </a:t>
            </a:r>
            <a:r>
              <a:rPr lang="en-US" altLang="x-none" dirty="0" smtClean="0"/>
              <a:t>to make graphics easier:</a:t>
            </a:r>
            <a:endParaRPr lang="en-US" altLang="x-none" dirty="0"/>
          </a:p>
          <a:p>
            <a:r>
              <a:rPr lang="en-US" altLang="x-none" dirty="0"/>
              <a:t>Automatically creates and displays a </a:t>
            </a:r>
            <a:r>
              <a:rPr lang="en-US" altLang="x-none" b="1" dirty="0"/>
              <a:t>window</a:t>
            </a:r>
            <a:r>
              <a:rPr lang="en-US" altLang="x-none" dirty="0"/>
              <a:t> on the screen.</a:t>
            </a:r>
          </a:p>
          <a:p>
            <a:pPr lvl="1"/>
            <a:r>
              <a:rPr lang="en-US" altLang="x-none" dirty="0"/>
              <a:t>In standard Java, we must do this ourselves; it is called a </a:t>
            </a:r>
            <a:r>
              <a:rPr lang="en-US" altLang="x-none" dirty="0" err="1">
                <a:latin typeface="Consolas" charset="0"/>
              </a:rPr>
              <a:t>JFrame</a:t>
            </a:r>
            <a:r>
              <a:rPr lang="en-US" altLang="x-none" dirty="0"/>
              <a:t>.</a:t>
            </a:r>
          </a:p>
          <a:p>
            <a:pPr lvl="1"/>
            <a:endParaRPr lang="en-US" altLang="x-none" dirty="0"/>
          </a:p>
          <a:p>
            <a:r>
              <a:rPr lang="en-US" altLang="x-none" dirty="0"/>
              <a:t>Sets up a </a:t>
            </a:r>
            <a:r>
              <a:rPr lang="en-US" altLang="x-none" b="1" dirty="0"/>
              <a:t>drawing canvas</a:t>
            </a:r>
            <a:r>
              <a:rPr lang="en-US" altLang="x-none" dirty="0"/>
              <a:t> in the center of the window</a:t>
            </a:r>
            <a:br>
              <a:rPr lang="en-US" altLang="x-none" dirty="0"/>
            </a:br>
            <a:r>
              <a:rPr lang="en-US" altLang="x-none" dirty="0" smtClean="0"/>
              <a:t>In </a:t>
            </a:r>
            <a:r>
              <a:rPr lang="en-US" altLang="x-none" dirty="0"/>
              <a:t>standard Java, we must create our own drawing canvas.</a:t>
            </a:r>
          </a:p>
          <a:p>
            <a:pPr lvl="1"/>
            <a:endParaRPr lang="en-US" altLang="x-none" dirty="0"/>
          </a:p>
          <a:p>
            <a:r>
              <a:rPr lang="en-US" altLang="x-none" dirty="0"/>
              <a:t>Provides convenient methods to listen for </a:t>
            </a:r>
            <a:r>
              <a:rPr lang="en-US" altLang="x-none" dirty="0" smtClean="0"/>
              <a:t>mouse </a:t>
            </a:r>
            <a:r>
              <a:rPr lang="en-US" altLang="x-none" dirty="0"/>
              <a:t>events.</a:t>
            </a:r>
          </a:p>
          <a:p>
            <a:pPr lvl="1"/>
            <a:r>
              <a:rPr lang="en-US" altLang="x-none" dirty="0"/>
              <a:t>In standard Java, event handling takes a bit more code to set up.</a:t>
            </a:r>
          </a:p>
        </p:txBody>
      </p:sp>
    </p:spTree>
    <p:extLst>
      <p:ext uri="{BB962C8B-B14F-4D97-AF65-F5344CB8AC3E}">
        <p14:creationId xmlns:p14="http://schemas.microsoft.com/office/powerpoint/2010/main" val="13114196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7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/>
              <a:t>ACM GUI example</a:t>
            </a:r>
          </a:p>
        </p:txBody>
      </p:sp>
      <p:sp>
        <p:nvSpPr>
          <p:cNvPr id="18278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65000"/>
              </a:lnSpc>
              <a:buFontTx/>
              <a:buNone/>
            </a:pPr>
            <a:r>
              <a:rPr lang="en-US" altLang="x-none" sz="1800">
                <a:latin typeface="Consolas" charset="0"/>
              </a:rPr>
              <a:t>public class ColorFun extends Program {</a:t>
            </a:r>
          </a:p>
          <a:p>
            <a:pPr>
              <a:lnSpc>
                <a:spcPct val="65000"/>
              </a:lnSpc>
              <a:buFontTx/>
              <a:buNone/>
            </a:pPr>
            <a:r>
              <a:rPr lang="en-US" altLang="x-none" sz="1800">
                <a:latin typeface="Consolas" charset="0"/>
              </a:rPr>
              <a:t>    public void init() {</a:t>
            </a:r>
          </a:p>
          <a:p>
            <a:pPr>
              <a:lnSpc>
                <a:spcPct val="65000"/>
              </a:lnSpc>
              <a:buFontTx/>
              <a:buNone/>
            </a:pPr>
            <a:r>
              <a:rPr lang="en-US" altLang="x-none" sz="1800">
                <a:latin typeface="Consolas" charset="0"/>
              </a:rPr>
              <a:t>        JButton button1 = new JButton("Red!");</a:t>
            </a:r>
          </a:p>
          <a:p>
            <a:pPr>
              <a:lnSpc>
                <a:spcPct val="65000"/>
              </a:lnSpc>
              <a:buFontTx/>
              <a:buNone/>
            </a:pPr>
            <a:r>
              <a:rPr lang="en-US" altLang="x-none" sz="1800">
                <a:latin typeface="Consolas" charset="0"/>
              </a:rPr>
              <a:t>        JButton button2 = new JButton("Blue!");</a:t>
            </a:r>
          </a:p>
          <a:p>
            <a:pPr>
              <a:lnSpc>
                <a:spcPct val="65000"/>
              </a:lnSpc>
              <a:buFontTx/>
              <a:buNone/>
            </a:pPr>
            <a:r>
              <a:rPr lang="en-US" altLang="x-none" sz="1800">
                <a:latin typeface="Consolas" charset="0"/>
              </a:rPr>
              <a:t>        add(button1, SOUTH);</a:t>
            </a:r>
          </a:p>
          <a:p>
            <a:pPr>
              <a:lnSpc>
                <a:spcPct val="65000"/>
              </a:lnSpc>
              <a:buFontTx/>
              <a:buNone/>
            </a:pPr>
            <a:r>
              <a:rPr lang="en-US" altLang="x-none" sz="1800">
                <a:latin typeface="Consolas" charset="0"/>
              </a:rPr>
              <a:t>        add(button2, SOUTH);</a:t>
            </a:r>
          </a:p>
          <a:p>
            <a:pPr>
              <a:lnSpc>
                <a:spcPct val="65000"/>
              </a:lnSpc>
              <a:buFontTx/>
              <a:buNone/>
            </a:pPr>
            <a:r>
              <a:rPr lang="en-US" altLang="x-none" sz="1800">
                <a:latin typeface="Consolas" charset="0"/>
              </a:rPr>
              <a:t>        addActionListeners();</a:t>
            </a:r>
          </a:p>
          <a:p>
            <a:pPr>
              <a:lnSpc>
                <a:spcPct val="65000"/>
              </a:lnSpc>
              <a:buFontTx/>
              <a:buNone/>
            </a:pPr>
            <a:r>
              <a:rPr lang="en-US" altLang="x-none" sz="1800">
                <a:latin typeface="Consolas" charset="0"/>
              </a:rPr>
              <a:t>    }</a:t>
            </a:r>
          </a:p>
          <a:p>
            <a:pPr>
              <a:lnSpc>
                <a:spcPct val="65000"/>
              </a:lnSpc>
              <a:buFontTx/>
              <a:buNone/>
            </a:pPr>
            <a:r>
              <a:rPr lang="en-US" altLang="x-none" sz="800">
                <a:latin typeface="Consolas" charset="0"/>
              </a:rPr>
              <a:t>    </a:t>
            </a:r>
          </a:p>
          <a:p>
            <a:pPr>
              <a:lnSpc>
                <a:spcPct val="65000"/>
              </a:lnSpc>
              <a:buFontTx/>
              <a:buNone/>
            </a:pPr>
            <a:r>
              <a:rPr lang="en-US" altLang="x-none" sz="1800">
                <a:latin typeface="Consolas" charset="0"/>
              </a:rPr>
              <a:t>    public void actionPerformed(ActionEvent event) {</a:t>
            </a:r>
          </a:p>
          <a:p>
            <a:pPr>
              <a:lnSpc>
                <a:spcPct val="65000"/>
              </a:lnSpc>
              <a:buFontTx/>
              <a:buNone/>
            </a:pPr>
            <a:r>
              <a:rPr lang="en-US" altLang="x-none" sz="1800">
                <a:latin typeface="Consolas" charset="0"/>
              </a:rPr>
              <a:t>        if (event.getActionCommand().equals("Red!")) {</a:t>
            </a:r>
          </a:p>
          <a:p>
            <a:pPr>
              <a:lnSpc>
                <a:spcPct val="65000"/>
              </a:lnSpc>
              <a:buFontTx/>
              <a:buNone/>
            </a:pPr>
            <a:r>
              <a:rPr lang="en-US" altLang="x-none" sz="1800">
                <a:latin typeface="Consolas" charset="0"/>
              </a:rPr>
              <a:t>            setBackground(Color.BLUE);</a:t>
            </a:r>
          </a:p>
          <a:p>
            <a:pPr>
              <a:lnSpc>
                <a:spcPct val="65000"/>
              </a:lnSpc>
              <a:buFontTx/>
              <a:buNone/>
            </a:pPr>
            <a:r>
              <a:rPr lang="en-US" altLang="x-none" sz="1800">
                <a:latin typeface="Consolas" charset="0"/>
              </a:rPr>
              <a:t>        } else {</a:t>
            </a:r>
          </a:p>
          <a:p>
            <a:pPr>
              <a:lnSpc>
                <a:spcPct val="65000"/>
              </a:lnSpc>
              <a:buFontTx/>
              <a:buNone/>
            </a:pPr>
            <a:r>
              <a:rPr lang="en-US" altLang="x-none" sz="1800">
                <a:latin typeface="Consolas" charset="0"/>
              </a:rPr>
              <a:t>            setBackground(Color.RED);</a:t>
            </a:r>
          </a:p>
          <a:p>
            <a:pPr>
              <a:lnSpc>
                <a:spcPct val="65000"/>
              </a:lnSpc>
              <a:buFontTx/>
              <a:buNone/>
            </a:pPr>
            <a:r>
              <a:rPr lang="en-US" altLang="x-none" sz="1800">
                <a:latin typeface="Consolas" charset="0"/>
              </a:rPr>
              <a:t>        }</a:t>
            </a:r>
          </a:p>
          <a:p>
            <a:pPr>
              <a:lnSpc>
                <a:spcPct val="65000"/>
              </a:lnSpc>
              <a:buFontTx/>
              <a:buNone/>
            </a:pPr>
            <a:r>
              <a:rPr lang="en-US" altLang="x-none" sz="1800">
                <a:latin typeface="Consolas" charset="0"/>
              </a:rPr>
              <a:t>    }</a:t>
            </a:r>
          </a:p>
          <a:p>
            <a:pPr>
              <a:lnSpc>
                <a:spcPct val="65000"/>
              </a:lnSpc>
              <a:buFontTx/>
              <a:buNone/>
            </a:pPr>
            <a:r>
              <a:rPr lang="en-US" altLang="x-none" sz="1800">
                <a:latin typeface="Consolas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5459600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8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/>
              <a:t>Java GUI example</a:t>
            </a:r>
          </a:p>
        </p:txBody>
      </p:sp>
      <p:sp>
        <p:nvSpPr>
          <p:cNvPr id="18288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65000"/>
              </a:lnSpc>
              <a:buFontTx/>
              <a:buNone/>
            </a:pPr>
            <a:r>
              <a:rPr lang="en-US" altLang="x-none" sz="1800">
                <a:latin typeface="Consolas" charset="0"/>
              </a:rPr>
              <a:t>public class ColorFun </a:t>
            </a:r>
            <a:r>
              <a:rPr lang="en-US" altLang="x-none" sz="1800" b="1">
                <a:solidFill>
                  <a:schemeClr val="accent2"/>
                </a:solidFill>
                <a:latin typeface="Consolas" charset="0"/>
              </a:rPr>
              <a:t>implements ActionListener</a:t>
            </a:r>
            <a:r>
              <a:rPr lang="en-US" altLang="x-none" sz="1800">
                <a:latin typeface="Consolas" charset="0"/>
              </a:rPr>
              <a:t> {</a:t>
            </a:r>
          </a:p>
          <a:p>
            <a:pPr>
              <a:lnSpc>
                <a:spcPct val="65000"/>
              </a:lnSpc>
              <a:buFontTx/>
              <a:buNone/>
            </a:pPr>
            <a:r>
              <a:rPr lang="en-US" altLang="x-none" sz="1800">
                <a:latin typeface="Consolas" charset="0"/>
              </a:rPr>
              <a:t>    public static void </a:t>
            </a:r>
            <a:r>
              <a:rPr lang="en-US" altLang="x-none" sz="1800" b="1">
                <a:latin typeface="Consolas" charset="0"/>
              </a:rPr>
              <a:t>main</a:t>
            </a:r>
            <a:r>
              <a:rPr lang="en-US" altLang="x-none" sz="1800">
                <a:latin typeface="Consolas" charset="0"/>
              </a:rPr>
              <a:t>(String[] args) {</a:t>
            </a:r>
          </a:p>
          <a:p>
            <a:pPr>
              <a:lnSpc>
                <a:spcPct val="65000"/>
              </a:lnSpc>
              <a:buFontTx/>
              <a:buNone/>
            </a:pPr>
            <a:r>
              <a:rPr lang="en-US" altLang="x-none" sz="1800">
                <a:latin typeface="Consolas" charset="0"/>
              </a:rPr>
              <a:t>        new ColorFun().init();</a:t>
            </a:r>
          </a:p>
          <a:p>
            <a:pPr>
              <a:lnSpc>
                <a:spcPct val="65000"/>
              </a:lnSpc>
              <a:buFontTx/>
              <a:buNone/>
            </a:pPr>
            <a:r>
              <a:rPr lang="en-US" altLang="x-none" sz="1800">
                <a:latin typeface="Consolas" charset="0"/>
              </a:rPr>
              <a:t>    }</a:t>
            </a:r>
          </a:p>
          <a:p>
            <a:pPr>
              <a:lnSpc>
                <a:spcPct val="65000"/>
              </a:lnSpc>
              <a:buFontTx/>
              <a:buNone/>
            </a:pPr>
            <a:endParaRPr lang="en-US" altLang="x-none" sz="800">
              <a:latin typeface="Consolas" charset="0"/>
            </a:endParaRPr>
          </a:p>
          <a:p>
            <a:pPr>
              <a:lnSpc>
                <a:spcPct val="65000"/>
              </a:lnSpc>
              <a:buFontTx/>
              <a:buNone/>
            </a:pPr>
            <a:r>
              <a:rPr lang="en-US" altLang="x-none" sz="1800" b="1">
                <a:solidFill>
                  <a:schemeClr val="accent2"/>
                </a:solidFill>
                <a:latin typeface="Consolas" charset="0"/>
              </a:rPr>
              <a:t>    private JFrame frame;</a:t>
            </a:r>
          </a:p>
          <a:p>
            <a:pPr>
              <a:lnSpc>
                <a:spcPct val="65000"/>
              </a:lnSpc>
              <a:buFontTx/>
              <a:buNone/>
            </a:pPr>
            <a:r>
              <a:rPr lang="en-US" altLang="x-none" sz="800">
                <a:latin typeface="Consolas" charset="0"/>
              </a:rPr>
              <a:t>    </a:t>
            </a:r>
          </a:p>
          <a:p>
            <a:pPr>
              <a:lnSpc>
                <a:spcPct val="65000"/>
              </a:lnSpc>
              <a:buFontTx/>
              <a:buNone/>
            </a:pPr>
            <a:r>
              <a:rPr lang="en-US" altLang="x-none" sz="1800">
                <a:latin typeface="Consolas" charset="0"/>
              </a:rPr>
              <a:t>    public void init() {</a:t>
            </a:r>
          </a:p>
          <a:p>
            <a:pPr>
              <a:lnSpc>
                <a:spcPct val="65000"/>
              </a:lnSpc>
              <a:buFontTx/>
              <a:buNone/>
            </a:pPr>
            <a:r>
              <a:rPr lang="en-US" altLang="x-none" sz="1800" b="1">
                <a:solidFill>
                  <a:schemeClr val="accent2"/>
                </a:solidFill>
                <a:latin typeface="Consolas" charset="0"/>
              </a:rPr>
              <a:t>        frame = new JFrame("ColorFun");</a:t>
            </a:r>
          </a:p>
          <a:p>
            <a:pPr>
              <a:lnSpc>
                <a:spcPct val="65000"/>
              </a:lnSpc>
              <a:buFontTx/>
              <a:buNone/>
            </a:pPr>
            <a:r>
              <a:rPr lang="en-US" altLang="x-none" sz="1800" b="1">
                <a:solidFill>
                  <a:schemeClr val="accent2"/>
                </a:solidFill>
                <a:latin typeface="Consolas" charset="0"/>
              </a:rPr>
              <a:t>        frame.setSize(500, 300);</a:t>
            </a:r>
          </a:p>
          <a:p>
            <a:pPr>
              <a:lnSpc>
                <a:spcPct val="65000"/>
              </a:lnSpc>
              <a:buFontTx/>
              <a:buNone/>
            </a:pPr>
            <a:r>
              <a:rPr lang="en-US" altLang="x-none" sz="1800">
                <a:latin typeface="Consolas" charset="0"/>
              </a:rPr>
              <a:t>        JButton button1 = new JButton("Red!");</a:t>
            </a:r>
          </a:p>
          <a:p>
            <a:pPr>
              <a:lnSpc>
                <a:spcPct val="65000"/>
              </a:lnSpc>
              <a:buFontTx/>
              <a:buNone/>
            </a:pPr>
            <a:r>
              <a:rPr lang="en-US" altLang="x-none" sz="1800">
                <a:latin typeface="Consolas" charset="0"/>
              </a:rPr>
              <a:t>        JButton button2 = new JButton("Blue!");</a:t>
            </a:r>
          </a:p>
          <a:p>
            <a:pPr>
              <a:lnSpc>
                <a:spcPct val="65000"/>
              </a:lnSpc>
              <a:buFontTx/>
              <a:buNone/>
            </a:pPr>
            <a:r>
              <a:rPr lang="en-US" altLang="x-none" sz="1800" b="1">
                <a:solidFill>
                  <a:schemeClr val="accent2"/>
                </a:solidFill>
                <a:latin typeface="Consolas" charset="0"/>
              </a:rPr>
              <a:t>        button1.addActionListener(this);</a:t>
            </a:r>
          </a:p>
          <a:p>
            <a:pPr>
              <a:lnSpc>
                <a:spcPct val="65000"/>
              </a:lnSpc>
              <a:buFontTx/>
              <a:buNone/>
            </a:pPr>
            <a:r>
              <a:rPr lang="en-US" altLang="x-none" sz="1800" b="1">
                <a:solidFill>
                  <a:schemeClr val="accent2"/>
                </a:solidFill>
                <a:latin typeface="Consolas" charset="0"/>
              </a:rPr>
              <a:t>        button2.addActionListener(this);</a:t>
            </a:r>
          </a:p>
          <a:p>
            <a:pPr>
              <a:lnSpc>
                <a:spcPct val="65000"/>
              </a:lnSpc>
              <a:buFontTx/>
              <a:buNone/>
            </a:pPr>
            <a:r>
              <a:rPr lang="en-US" altLang="x-none" sz="1800">
                <a:latin typeface="Consolas" charset="0"/>
              </a:rPr>
              <a:t>        </a:t>
            </a:r>
            <a:r>
              <a:rPr lang="en-US" altLang="x-none" sz="1800" b="1">
                <a:solidFill>
                  <a:schemeClr val="accent2"/>
                </a:solidFill>
                <a:latin typeface="Consolas" charset="0"/>
              </a:rPr>
              <a:t>frame.</a:t>
            </a:r>
            <a:r>
              <a:rPr lang="en-US" altLang="x-none" sz="1800">
                <a:latin typeface="Consolas" charset="0"/>
              </a:rPr>
              <a:t>add(button1, "South");</a:t>
            </a:r>
          </a:p>
          <a:p>
            <a:pPr>
              <a:lnSpc>
                <a:spcPct val="65000"/>
              </a:lnSpc>
              <a:buFontTx/>
              <a:buNone/>
            </a:pPr>
            <a:r>
              <a:rPr lang="en-US" altLang="x-none" sz="1800">
                <a:latin typeface="Consolas" charset="0"/>
              </a:rPr>
              <a:t>        </a:t>
            </a:r>
            <a:r>
              <a:rPr lang="en-US" altLang="x-none" sz="1800" b="1">
                <a:solidFill>
                  <a:schemeClr val="accent2"/>
                </a:solidFill>
                <a:latin typeface="Consolas" charset="0"/>
              </a:rPr>
              <a:t>frame.</a:t>
            </a:r>
            <a:r>
              <a:rPr lang="en-US" altLang="x-none" sz="1800">
                <a:latin typeface="Consolas" charset="0"/>
              </a:rPr>
              <a:t>add(button2, "South");</a:t>
            </a:r>
          </a:p>
          <a:p>
            <a:pPr>
              <a:lnSpc>
                <a:spcPct val="65000"/>
              </a:lnSpc>
              <a:buFontTx/>
              <a:buNone/>
            </a:pPr>
            <a:r>
              <a:rPr lang="en-US" altLang="x-none" sz="1800" b="1">
                <a:solidFill>
                  <a:schemeClr val="accent2"/>
                </a:solidFill>
                <a:latin typeface="Consolas" charset="0"/>
              </a:rPr>
              <a:t>        frame.setVisible(true);</a:t>
            </a:r>
          </a:p>
          <a:p>
            <a:pPr>
              <a:lnSpc>
                <a:spcPct val="65000"/>
              </a:lnSpc>
              <a:buFontTx/>
              <a:buNone/>
            </a:pPr>
            <a:r>
              <a:rPr lang="en-US" altLang="x-none" sz="1800">
                <a:latin typeface="Consolas" charset="0"/>
              </a:rPr>
              <a:t>    }</a:t>
            </a:r>
          </a:p>
          <a:p>
            <a:pPr>
              <a:lnSpc>
                <a:spcPct val="65000"/>
              </a:lnSpc>
              <a:buFontTx/>
              <a:buNone/>
            </a:pPr>
            <a:r>
              <a:rPr lang="en-US" altLang="x-none" sz="800">
                <a:latin typeface="Consolas" charset="0"/>
              </a:rPr>
              <a:t>    </a:t>
            </a:r>
          </a:p>
          <a:p>
            <a:pPr>
              <a:lnSpc>
                <a:spcPct val="65000"/>
              </a:lnSpc>
              <a:buFontTx/>
              <a:buNone/>
            </a:pPr>
            <a:r>
              <a:rPr lang="en-US" altLang="x-none" sz="1800">
                <a:latin typeface="Consolas" charset="0"/>
              </a:rPr>
              <a:t>    public void actionPerformed(ActionEvent event) {</a:t>
            </a:r>
          </a:p>
          <a:p>
            <a:pPr>
              <a:lnSpc>
                <a:spcPct val="65000"/>
              </a:lnSpc>
              <a:buFontTx/>
              <a:buNone/>
            </a:pPr>
            <a:r>
              <a:rPr lang="en-US" altLang="x-none" sz="1800">
                <a:latin typeface="Consolas" charset="0"/>
              </a:rPr>
              <a:t>        if (event.getActionCommand().equals("Red!")) {</a:t>
            </a:r>
          </a:p>
          <a:p>
            <a:pPr>
              <a:lnSpc>
                <a:spcPct val="65000"/>
              </a:lnSpc>
              <a:buFontTx/>
              <a:buNone/>
            </a:pPr>
            <a:r>
              <a:rPr lang="en-US" altLang="x-none" sz="1800">
                <a:latin typeface="Consolas" charset="0"/>
              </a:rPr>
              <a:t>            </a:t>
            </a:r>
            <a:r>
              <a:rPr lang="en-US" altLang="x-none" sz="1800" b="1">
                <a:solidFill>
                  <a:schemeClr val="accent2"/>
                </a:solidFill>
                <a:latin typeface="Consolas" charset="0"/>
              </a:rPr>
              <a:t>frame.</a:t>
            </a:r>
            <a:r>
              <a:rPr lang="en-US" altLang="x-none" sz="1800">
                <a:latin typeface="Consolas" charset="0"/>
              </a:rPr>
              <a:t>setBackground(Color.BLUE);</a:t>
            </a:r>
          </a:p>
          <a:p>
            <a:pPr>
              <a:lnSpc>
                <a:spcPct val="65000"/>
              </a:lnSpc>
              <a:buFontTx/>
              <a:buNone/>
            </a:pPr>
            <a:r>
              <a:rPr lang="en-US" altLang="x-none" sz="1800">
                <a:latin typeface="Consolas" charset="0"/>
              </a:rPr>
              <a:t>        } else {</a:t>
            </a:r>
          </a:p>
          <a:p>
            <a:pPr>
              <a:lnSpc>
                <a:spcPct val="65000"/>
              </a:lnSpc>
              <a:buFontTx/>
              <a:buNone/>
            </a:pPr>
            <a:r>
              <a:rPr lang="en-US" altLang="x-none" sz="1800">
                <a:latin typeface="Consolas" charset="0"/>
              </a:rPr>
              <a:t>            </a:t>
            </a:r>
            <a:r>
              <a:rPr lang="en-US" altLang="x-none" sz="1800" b="1">
                <a:solidFill>
                  <a:schemeClr val="accent2"/>
                </a:solidFill>
                <a:latin typeface="Consolas" charset="0"/>
              </a:rPr>
              <a:t>frame.</a:t>
            </a:r>
            <a:r>
              <a:rPr lang="en-US" altLang="x-none" sz="1800">
                <a:latin typeface="Consolas" charset="0"/>
              </a:rPr>
              <a:t>setBackground(Color.RED);</a:t>
            </a:r>
          </a:p>
          <a:p>
            <a:pPr>
              <a:lnSpc>
                <a:spcPct val="65000"/>
              </a:lnSpc>
              <a:buFontTx/>
              <a:buNone/>
            </a:pPr>
            <a:r>
              <a:rPr lang="en-US" altLang="x-none" sz="1800">
                <a:latin typeface="Consolas" charset="0"/>
              </a:rPr>
              <a:t>}   }   }</a:t>
            </a:r>
          </a:p>
        </p:txBody>
      </p:sp>
    </p:spTree>
    <p:extLst>
      <p:ext uri="{BB962C8B-B14F-4D97-AF65-F5344CB8AC3E}">
        <p14:creationId xmlns:p14="http://schemas.microsoft.com/office/powerpoint/2010/main" val="19005212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5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/>
              <a:t>Summary</a:t>
            </a:r>
          </a:p>
        </p:txBody>
      </p:sp>
      <p:sp>
        <p:nvSpPr>
          <p:cNvPr id="18350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x-none" b="1" dirty="0"/>
              <a:t>Benefits of libraries:</a:t>
            </a:r>
          </a:p>
          <a:p>
            <a:pPr lvl="1"/>
            <a:r>
              <a:rPr lang="en-US" altLang="x-none" dirty="0"/>
              <a:t>simplify syntax/rough edges of language/API</a:t>
            </a:r>
          </a:p>
          <a:p>
            <a:pPr lvl="1"/>
            <a:r>
              <a:rPr lang="en-US" altLang="x-none" dirty="0"/>
              <a:t>avoid re-writing the same code over and over</a:t>
            </a:r>
          </a:p>
          <a:p>
            <a:pPr lvl="1"/>
            <a:r>
              <a:rPr lang="en-US" altLang="x-none" dirty="0"/>
              <a:t>possible to make advanced programs quickly</a:t>
            </a:r>
          </a:p>
          <a:p>
            <a:pPr lvl="1"/>
            <a:r>
              <a:rPr lang="en-US" altLang="x-none" dirty="0"/>
              <a:t>leverage work of others</a:t>
            </a:r>
          </a:p>
          <a:p>
            <a:pPr lvl="1"/>
            <a:endParaRPr lang="en-US" altLang="x-none" dirty="0"/>
          </a:p>
          <a:p>
            <a:r>
              <a:rPr lang="en-US" altLang="x-none" b="1" dirty="0"/>
              <a:t>Drawbacks of libraries:</a:t>
            </a:r>
          </a:p>
          <a:p>
            <a:pPr lvl="1"/>
            <a:r>
              <a:rPr lang="en-US" altLang="x-none" dirty="0"/>
              <a:t>learn a "dialect" of the language </a:t>
            </a:r>
            <a:r>
              <a:rPr lang="en-US" altLang="x-none" dirty="0" smtClean="0"/>
              <a:t>("ACM </a:t>
            </a:r>
            <a:r>
              <a:rPr lang="en-US" altLang="x-none" dirty="0"/>
              <a:t>Java" vs. "real Java")</a:t>
            </a:r>
          </a:p>
          <a:p>
            <a:pPr lvl="1"/>
            <a:r>
              <a:rPr lang="en-US" altLang="x-none" dirty="0"/>
              <a:t>lack of understanding of how lower levels or real APIs work</a:t>
            </a:r>
          </a:p>
          <a:p>
            <a:pPr lvl="1"/>
            <a:r>
              <a:rPr lang="en-US" altLang="x-none" dirty="0" smtClean="0"/>
              <a:t>some libraries can be buggy or lack documentation</a:t>
            </a:r>
          </a:p>
          <a:p>
            <a:pPr lvl="1"/>
            <a:r>
              <a:rPr lang="en-US" altLang="x-none" dirty="0" smtClean="0"/>
              <a:t>limitations </a:t>
            </a:r>
            <a:r>
              <a:rPr lang="en-US" altLang="x-none" dirty="0"/>
              <a:t>on usage; e.g. </a:t>
            </a:r>
            <a:r>
              <a:rPr lang="en-US" altLang="x-none" dirty="0" smtClean="0"/>
              <a:t>ACM </a:t>
            </a:r>
            <a:r>
              <a:rPr lang="en-US" altLang="x-none" dirty="0"/>
              <a:t>library cannot be re-distributed for commercial </a:t>
            </a:r>
            <a:r>
              <a:rPr lang="en-US" altLang="x-none" dirty="0" smtClean="0"/>
              <a:t>purposes</a:t>
            </a:r>
            <a:endParaRPr lang="en-US" altLang="x-none" dirty="0"/>
          </a:p>
        </p:txBody>
      </p:sp>
      <p:pic>
        <p:nvPicPr>
          <p:cNvPr id="1835013" name="Picture 5" descr="gotfu_snapshot_cs106a_breakou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9172" y="1539240"/>
            <a:ext cx="1227137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3216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 for today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 smtClean="0">
                <a:solidFill>
                  <a:schemeClr val="bg1">
                    <a:lumMod val="75000"/>
                  </a:schemeClr>
                </a:solidFill>
              </a:rPr>
              <a:t>Announcements</a:t>
            </a:r>
          </a:p>
          <a:p>
            <a:r>
              <a:rPr lang="en-US" sz="3600" dirty="0" smtClean="0">
                <a:solidFill>
                  <a:schemeClr val="bg1">
                    <a:lumMod val="75000"/>
                  </a:schemeClr>
                </a:solidFill>
              </a:rPr>
              <a:t>Life after the ACM Libraries</a:t>
            </a:r>
          </a:p>
          <a:p>
            <a:r>
              <a:rPr lang="en-US" sz="3600" dirty="0" smtClean="0"/>
              <a:t>Life after Java</a:t>
            </a:r>
          </a:p>
          <a:p>
            <a:r>
              <a:rPr lang="en-US" sz="3600" dirty="0" smtClean="0">
                <a:solidFill>
                  <a:schemeClr val="bg1">
                    <a:lumMod val="75000"/>
                  </a:schemeClr>
                </a:solidFill>
              </a:rPr>
              <a:t>Life after PC programs</a:t>
            </a:r>
          </a:p>
          <a:p>
            <a:pPr lvl="1"/>
            <a:r>
              <a:rPr lang="en-US" sz="3400" dirty="0">
                <a:solidFill>
                  <a:schemeClr val="bg1">
                    <a:lumMod val="75000"/>
                  </a:schemeClr>
                </a:solidFill>
              </a:rPr>
              <a:t>Internet </a:t>
            </a:r>
            <a:r>
              <a:rPr lang="en-US" sz="3400" dirty="0" smtClean="0">
                <a:solidFill>
                  <a:schemeClr val="bg1">
                    <a:lumMod val="75000"/>
                  </a:schemeClr>
                </a:solidFill>
              </a:rPr>
              <a:t>applications</a:t>
            </a:r>
          </a:p>
          <a:p>
            <a:pPr lvl="1"/>
            <a:r>
              <a:rPr lang="en-US" sz="3400" dirty="0" smtClean="0">
                <a:solidFill>
                  <a:schemeClr val="bg1">
                    <a:lumMod val="75000"/>
                  </a:schemeClr>
                </a:solidFill>
              </a:rPr>
              <a:t>Mobile applications</a:t>
            </a:r>
          </a:p>
          <a:p>
            <a:pPr marL="344487" lvl="1" indent="0">
              <a:buNone/>
            </a:pPr>
            <a:endParaRPr lang="en-US" sz="3400" dirty="0" smtClean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4214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5"/>
    </mc:Choice>
    <mc:Fallback xmlns="">
      <p:transition spd="slow" advTm="405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Programming Languages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0"/>
            <a:ext cx="9144000" cy="522514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7000" y="1625600"/>
            <a:ext cx="6350000" cy="359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9074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 for today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 smtClean="0"/>
              <a:t>Announcements</a:t>
            </a:r>
          </a:p>
          <a:p>
            <a:r>
              <a:rPr lang="en-US" sz="3600" dirty="0" smtClean="0"/>
              <a:t>Life after the ACM Libraries</a:t>
            </a:r>
          </a:p>
          <a:p>
            <a:r>
              <a:rPr lang="en-US" sz="3600" dirty="0" smtClean="0"/>
              <a:t>Life after Java</a:t>
            </a:r>
          </a:p>
          <a:p>
            <a:r>
              <a:rPr lang="en-US" sz="3600" dirty="0" smtClean="0"/>
              <a:t>Life after PC programs</a:t>
            </a:r>
          </a:p>
          <a:p>
            <a:pPr lvl="1"/>
            <a:r>
              <a:rPr lang="en-US" sz="3400" dirty="0"/>
              <a:t>Internet </a:t>
            </a:r>
            <a:r>
              <a:rPr lang="en-US" sz="3400" dirty="0" smtClean="0"/>
              <a:t>applications</a:t>
            </a:r>
          </a:p>
          <a:p>
            <a:pPr lvl="1"/>
            <a:r>
              <a:rPr lang="en-US" sz="3400" dirty="0" smtClean="0"/>
              <a:t>Mobile applications</a:t>
            </a:r>
          </a:p>
          <a:p>
            <a:pPr marL="344487" lvl="1" indent="0">
              <a:buNone/>
            </a:pPr>
            <a:endParaRPr lang="en-US" sz="3400" dirty="0" smtClean="0"/>
          </a:p>
          <a:p>
            <a:pPr marL="3175" indent="0">
              <a:buNone/>
            </a:pPr>
            <a:r>
              <a:rPr lang="en-US" sz="3600" b="1" dirty="0" smtClean="0"/>
              <a:t>Tomorrow: </a:t>
            </a:r>
            <a:r>
              <a:rPr lang="en-US" sz="3600" dirty="0" smtClean="0"/>
              <a:t>Intro to Machine Learning!</a:t>
            </a:r>
            <a:endParaRPr lang="en-US" sz="3600" b="1" dirty="0" smtClean="0"/>
          </a:p>
        </p:txBody>
      </p:sp>
    </p:spTree>
    <p:extLst>
      <p:ext uri="{BB962C8B-B14F-4D97-AF65-F5344CB8AC3E}">
        <p14:creationId xmlns:p14="http://schemas.microsoft.com/office/powerpoint/2010/main" val="1080474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5"/>
    </mc:Choice>
    <mc:Fallback xmlns="">
      <p:transition spd="slow" advTm="405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Programming Languages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572" y="1576832"/>
            <a:ext cx="8118856" cy="459527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844040" y="6331538"/>
            <a:ext cx="54559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000000"/>
                </a:solidFill>
                <a:latin typeface="Lucida" charset="0"/>
              </a:rPr>
              <a:t>https://</a:t>
            </a:r>
            <a:r>
              <a:rPr lang="en-US" dirty="0" err="1">
                <a:solidFill>
                  <a:srgbClr val="000000"/>
                </a:solidFill>
                <a:latin typeface="Lucida" charset="0"/>
              </a:rPr>
              <a:t>imgs.xkcd.com</a:t>
            </a:r>
            <a:r>
              <a:rPr lang="en-US" dirty="0">
                <a:solidFill>
                  <a:srgbClr val="000000"/>
                </a:solidFill>
                <a:latin typeface="Lucida" charset="0"/>
              </a:rPr>
              <a:t>/comics/</a:t>
            </a:r>
            <a:r>
              <a:rPr lang="en-US" dirty="0" err="1">
                <a:solidFill>
                  <a:srgbClr val="000000"/>
                </a:solidFill>
                <a:latin typeface="Lucida" charset="0"/>
              </a:rPr>
              <a:t>standards.png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72850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24069" y="1317535"/>
            <a:ext cx="8295861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ArrayList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&lt;Double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&gt; evens = </a:t>
            </a:r>
            <a:r>
              <a:rPr lang="en-US" sz="24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sz="2400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ArrayList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&lt;&gt;();</a:t>
            </a:r>
            <a:endParaRPr lang="en-US" sz="2400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= 0;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&lt; 100;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++)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4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if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% 2 == 0)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     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evens.add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  }</a:t>
            </a:r>
          </a:p>
          <a:p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}</a:t>
            </a:r>
          </a:p>
          <a:p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(evens);</a:t>
            </a:r>
          </a:p>
          <a:p>
            <a:endParaRPr lang="en-US" sz="2400" dirty="0" smtClean="0">
              <a:latin typeface="Courier" charset="0"/>
              <a:ea typeface="Courier" charset="0"/>
              <a:cs typeface="Courier" charset="0"/>
            </a:endParaRPr>
          </a:p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9025" y="5254752"/>
            <a:ext cx="80859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smtClean="0">
                <a:latin typeface="Consolas" charset="0"/>
                <a:ea typeface="Consolas" charset="0"/>
                <a:cs typeface="Consolas" charset="0"/>
              </a:rPr>
              <a:t>prints [</a:t>
            </a:r>
            <a:r>
              <a:rPr lang="en-US" sz="3200" dirty="0" smtClean="0">
                <a:latin typeface="Consolas" charset="0"/>
                <a:ea typeface="Consolas" charset="0"/>
                <a:cs typeface="Consolas" charset="0"/>
              </a:rPr>
              <a:t>2, 4, 6, 8, 10, 12, </a:t>
            </a:r>
            <a:r>
              <a:rPr lang="mr-IN" sz="3200" dirty="0" smtClean="0"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lang="en-US" sz="3200" dirty="0" smtClean="0">
                <a:latin typeface="Consolas" charset="0"/>
                <a:ea typeface="Consolas" charset="0"/>
                <a:cs typeface="Consolas" charset="0"/>
              </a:rPr>
              <a:t> ]</a:t>
            </a:r>
            <a:endParaRPr lang="en-US" sz="3200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52572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C++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24068" y="1317535"/>
            <a:ext cx="633029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Vector&lt;double&gt; evens;</a:t>
            </a:r>
          </a:p>
          <a:p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= 0;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&lt; 100;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++)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if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% 2 == 0)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    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evens.add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 }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}</a:t>
            </a:r>
          </a:p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cout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&lt;&lt; evens &lt;&lt;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endl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endParaRPr lang="en-US" sz="2400" dirty="0" smtClean="0">
              <a:latin typeface="Courier" charset="0"/>
              <a:ea typeface="Courier" charset="0"/>
              <a:cs typeface="Courier" charset="0"/>
            </a:endParaRPr>
          </a:p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9025" y="5254752"/>
            <a:ext cx="80859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smtClean="0">
                <a:latin typeface="Consolas" charset="0"/>
                <a:ea typeface="Consolas" charset="0"/>
                <a:cs typeface="Consolas" charset="0"/>
              </a:rPr>
              <a:t>prints [</a:t>
            </a:r>
            <a:r>
              <a:rPr lang="en-US" sz="3200" dirty="0" smtClean="0">
                <a:latin typeface="Consolas" charset="0"/>
                <a:ea typeface="Consolas" charset="0"/>
                <a:cs typeface="Consolas" charset="0"/>
              </a:rPr>
              <a:t>2, 4, 6, 8, 10, 12, </a:t>
            </a:r>
            <a:r>
              <a:rPr lang="mr-IN" sz="3200" dirty="0" smtClean="0"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lang="en-US" sz="3200" dirty="0" smtClean="0">
                <a:latin typeface="Consolas" charset="0"/>
                <a:ea typeface="Consolas" charset="0"/>
                <a:cs typeface="Consolas" charset="0"/>
              </a:rPr>
              <a:t> ]</a:t>
            </a:r>
            <a:endParaRPr lang="en-US" sz="3200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73181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66896" y="1329727"/>
            <a:ext cx="861020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evens = []</a:t>
            </a:r>
          </a:p>
          <a:p>
            <a:r>
              <a:rPr lang="en-US" sz="2400" b="1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b="1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in</a:t>
            </a:r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range(100):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sz="2400" b="1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if</a:t>
            </a:r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% 2 </a:t>
            </a:r>
            <a:r>
              <a:rPr lang="en-US" sz="2400" b="1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==</a:t>
            </a:r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0: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    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evens.append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r>
              <a:rPr lang="en-US" sz="2400" b="1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print</a:t>
            </a:r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evens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endParaRPr lang="en-US" sz="2400" dirty="0" smtClean="0">
              <a:latin typeface="Courier" charset="0"/>
              <a:ea typeface="Courier" charset="0"/>
              <a:cs typeface="Courier" charset="0"/>
            </a:endParaRPr>
          </a:p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9025" y="5254752"/>
            <a:ext cx="80859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smtClean="0">
                <a:latin typeface="Consolas" charset="0"/>
                <a:ea typeface="Consolas" charset="0"/>
                <a:cs typeface="Consolas" charset="0"/>
              </a:rPr>
              <a:t>prints [</a:t>
            </a:r>
            <a:r>
              <a:rPr lang="en-US" sz="3200" dirty="0" smtClean="0">
                <a:latin typeface="Consolas" charset="0"/>
                <a:ea typeface="Consolas" charset="0"/>
                <a:cs typeface="Consolas" charset="0"/>
              </a:rPr>
              <a:t>2, 4, 6, 8, 10, 12, </a:t>
            </a:r>
            <a:r>
              <a:rPr lang="mr-IN" sz="3200" dirty="0" smtClean="0"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lang="en-US" sz="3200" dirty="0" smtClean="0">
                <a:latin typeface="Consolas" charset="0"/>
                <a:ea typeface="Consolas" charset="0"/>
                <a:cs typeface="Consolas" charset="0"/>
              </a:rPr>
              <a:t> ]</a:t>
            </a:r>
            <a:endParaRPr lang="en-US" sz="3200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71305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Javascript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66896" y="1329727"/>
            <a:ext cx="861020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var</a:t>
            </a:r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evens = []</a:t>
            </a:r>
          </a:p>
          <a:p>
            <a:r>
              <a:rPr lang="en-US" sz="2400" b="1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var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= 0;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&lt; 100;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++) {</a:t>
            </a:r>
          </a:p>
          <a:p>
            <a:r>
              <a:rPr lang="en-US" sz="2400" b="1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    if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% 2 </a:t>
            </a:r>
            <a:r>
              <a:rPr lang="en-US" sz="2400" b="1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==</a:t>
            </a:r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0)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    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evens.push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 }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}</a:t>
            </a:r>
          </a:p>
          <a:p>
            <a:r>
              <a:rPr lang="en-US" sz="2400" b="1" dirty="0" err="1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console.log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(evens)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endParaRPr lang="en-US" sz="2400" dirty="0" smtClean="0">
              <a:latin typeface="Courier" charset="0"/>
              <a:ea typeface="Courier" charset="0"/>
              <a:cs typeface="Courier" charset="0"/>
            </a:endParaRPr>
          </a:p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9025" y="5254752"/>
            <a:ext cx="80859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smtClean="0">
                <a:latin typeface="Consolas" charset="0"/>
                <a:ea typeface="Consolas" charset="0"/>
                <a:cs typeface="Consolas" charset="0"/>
              </a:rPr>
              <a:t>prints [</a:t>
            </a:r>
            <a:r>
              <a:rPr lang="en-US" sz="3200" dirty="0" smtClean="0">
                <a:latin typeface="Consolas" charset="0"/>
                <a:ea typeface="Consolas" charset="0"/>
                <a:cs typeface="Consolas" charset="0"/>
              </a:rPr>
              <a:t>2, 4, 6, 8, 10, 12, </a:t>
            </a:r>
            <a:r>
              <a:rPr lang="mr-IN" sz="3200" dirty="0" smtClean="0"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lang="en-US" sz="3200" dirty="0" smtClean="0">
                <a:latin typeface="Consolas" charset="0"/>
                <a:ea typeface="Consolas" charset="0"/>
                <a:cs typeface="Consolas" charset="0"/>
              </a:rPr>
              <a:t> ]</a:t>
            </a:r>
            <a:endParaRPr lang="en-US" sz="3200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7579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 for today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 smtClean="0">
                <a:solidFill>
                  <a:schemeClr val="bg1">
                    <a:lumMod val="75000"/>
                  </a:schemeClr>
                </a:solidFill>
              </a:rPr>
              <a:t>Announcements</a:t>
            </a:r>
          </a:p>
          <a:p>
            <a:r>
              <a:rPr lang="en-US" sz="3600" dirty="0" smtClean="0">
                <a:solidFill>
                  <a:schemeClr val="bg1">
                    <a:lumMod val="75000"/>
                  </a:schemeClr>
                </a:solidFill>
              </a:rPr>
              <a:t>Life after the ACM Libraries</a:t>
            </a:r>
          </a:p>
          <a:p>
            <a:r>
              <a:rPr lang="en-US" sz="3600" dirty="0" smtClean="0">
                <a:solidFill>
                  <a:schemeClr val="bg1">
                    <a:lumMod val="75000"/>
                  </a:schemeClr>
                </a:solidFill>
              </a:rPr>
              <a:t>Life after Java</a:t>
            </a:r>
          </a:p>
          <a:p>
            <a:r>
              <a:rPr lang="en-US" sz="3600" dirty="0" smtClean="0"/>
              <a:t>Life after PC programs</a:t>
            </a:r>
          </a:p>
          <a:p>
            <a:pPr lvl="1"/>
            <a:r>
              <a:rPr lang="en-US" sz="3400" dirty="0"/>
              <a:t>Internet </a:t>
            </a:r>
            <a:r>
              <a:rPr lang="en-US" sz="3400" dirty="0" smtClean="0"/>
              <a:t>applications</a:t>
            </a:r>
          </a:p>
          <a:p>
            <a:pPr lvl="1"/>
            <a:r>
              <a:rPr lang="en-US" sz="3400" dirty="0" smtClean="0">
                <a:solidFill>
                  <a:schemeClr val="bg1">
                    <a:lumMod val="75000"/>
                  </a:schemeClr>
                </a:solidFill>
              </a:rPr>
              <a:t>Mobile applications</a:t>
            </a:r>
          </a:p>
          <a:p>
            <a:pPr marL="344487" lvl="1" indent="0">
              <a:buNone/>
            </a:pPr>
            <a:endParaRPr lang="en-US" sz="3400" dirty="0" smtClean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9345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5"/>
    </mc:Choice>
    <mc:Fallback xmlns="">
      <p:transition spd="slow" advTm="405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Programs and the Internet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US" sz="8400" dirty="0" smtClean="0"/>
              <a:t>How does your phone communicate with Facebook?</a:t>
            </a:r>
            <a:endParaRPr lang="en-US" sz="8400" dirty="0"/>
          </a:p>
        </p:txBody>
      </p:sp>
    </p:spTree>
    <p:extLst>
      <p:ext uri="{BB962C8B-B14F-4D97-AF65-F5344CB8AC3E}">
        <p14:creationId xmlns:p14="http://schemas.microsoft.com/office/powerpoint/2010/main" val="2010419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Programs and the Internet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US" sz="8400" dirty="0" smtClean="0"/>
              <a:t>The Java program on your </a:t>
            </a:r>
            <a:r>
              <a:rPr lang="en-US" sz="8400" b="1" dirty="0" smtClean="0"/>
              <a:t>phone</a:t>
            </a:r>
            <a:r>
              <a:rPr lang="en-US" sz="8400" dirty="0" smtClean="0"/>
              <a:t> talks to the Java program at </a:t>
            </a:r>
            <a:r>
              <a:rPr lang="en-US" sz="8400" b="1" dirty="0" smtClean="0"/>
              <a:t>Facebook</a:t>
            </a:r>
            <a:r>
              <a:rPr lang="en-US" sz="8400" dirty="0" smtClean="0"/>
              <a:t>.</a:t>
            </a:r>
            <a:endParaRPr lang="en-US" sz="8400" dirty="0"/>
          </a:p>
        </p:txBody>
      </p:sp>
    </p:spTree>
    <p:extLst>
      <p:ext uri="{BB962C8B-B14F-4D97-AF65-F5344CB8AC3E}">
        <p14:creationId xmlns:p14="http://schemas.microsoft.com/office/powerpoint/2010/main" val="375979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Facebook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970340" y="6330301"/>
            <a:ext cx="6655796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dirty="0" smtClean="0"/>
              <a:t>* Android phones run Java. So do </a:t>
            </a:r>
            <a:r>
              <a:rPr lang="en-US" sz="2400" dirty="0"/>
              <a:t>F</a:t>
            </a:r>
            <a:r>
              <a:rPr lang="en-US" sz="2400" dirty="0" smtClean="0"/>
              <a:t>acebook servers!</a:t>
            </a:r>
            <a:endParaRPr lang="en-US" sz="2400" dirty="0"/>
          </a:p>
        </p:txBody>
      </p:sp>
      <p:sp>
        <p:nvSpPr>
          <p:cNvPr id="11" name="Can 10"/>
          <p:cNvSpPr/>
          <p:nvPr/>
        </p:nvSpPr>
        <p:spPr>
          <a:xfrm>
            <a:off x="6553200" y="1670621"/>
            <a:ext cx="2133600" cy="2819400"/>
          </a:xfrm>
          <a:prstGeom prst="can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6462471" y="1208956"/>
            <a:ext cx="23150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Facebook </a:t>
            </a:r>
            <a:r>
              <a:rPr lang="en-US" sz="2400" dirty="0" smtClean="0"/>
              <a:t>Server</a:t>
            </a:r>
            <a:endParaRPr lang="en-US" sz="24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/>
          <a:srcRect l="28848" r="26392"/>
          <a:stretch/>
        </p:blipFill>
        <p:spPr>
          <a:xfrm>
            <a:off x="6934200" y="2356422"/>
            <a:ext cx="1307425" cy="17526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670621"/>
            <a:ext cx="2871216" cy="473160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l="28848" r="26392"/>
          <a:stretch/>
        </p:blipFill>
        <p:spPr>
          <a:xfrm>
            <a:off x="726713" y="1967256"/>
            <a:ext cx="2350220" cy="3653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2911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Facebook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70621"/>
            <a:ext cx="2871216" cy="4731606"/>
          </a:xfrm>
          <a:prstGeom prst="rect">
            <a:avLst/>
          </a:prstGeom>
        </p:spPr>
      </p:pic>
      <p:sp>
        <p:nvSpPr>
          <p:cNvPr id="11" name="Can 10"/>
          <p:cNvSpPr/>
          <p:nvPr/>
        </p:nvSpPr>
        <p:spPr>
          <a:xfrm>
            <a:off x="6553200" y="1670621"/>
            <a:ext cx="2133600" cy="2819400"/>
          </a:xfrm>
          <a:prstGeom prst="can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6462471" y="1208956"/>
            <a:ext cx="23150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Facebook </a:t>
            </a:r>
            <a:r>
              <a:rPr lang="en-US" sz="2400" dirty="0" smtClean="0"/>
              <a:t>Server</a:t>
            </a:r>
            <a:endParaRPr lang="en-US" sz="24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/>
          <a:srcRect l="28848" r="26392"/>
          <a:stretch/>
        </p:blipFill>
        <p:spPr>
          <a:xfrm>
            <a:off x="6934200" y="2356422"/>
            <a:ext cx="1307425" cy="17526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506" y="1950719"/>
            <a:ext cx="2374069" cy="3776929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843400" y="3350254"/>
            <a:ext cx="2094872" cy="28296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smtClean="0"/>
              <a:t>troccoli@stanford.edu</a:t>
            </a:r>
            <a:endParaRPr lang="en-US" sz="1200" dirty="0"/>
          </a:p>
        </p:txBody>
      </p:sp>
      <p:sp>
        <p:nvSpPr>
          <p:cNvPr id="17" name="Freeform 16"/>
          <p:cNvSpPr/>
          <p:nvPr/>
        </p:nvSpPr>
        <p:spPr>
          <a:xfrm>
            <a:off x="3328415" y="1558827"/>
            <a:ext cx="3088691" cy="1262778"/>
          </a:xfrm>
          <a:custGeom>
            <a:avLst/>
            <a:gdLst>
              <a:gd name="connsiteX0" fmla="*/ 0 w 3822492"/>
              <a:gd name="connsiteY0" fmla="*/ 1262778 h 1262778"/>
              <a:gd name="connsiteX1" fmla="*/ 29980 w 3822492"/>
              <a:gd name="connsiteY1" fmla="*/ 1157847 h 1262778"/>
              <a:gd name="connsiteX2" fmla="*/ 59961 w 3822492"/>
              <a:gd name="connsiteY2" fmla="*/ 1127867 h 1262778"/>
              <a:gd name="connsiteX3" fmla="*/ 119921 w 3822492"/>
              <a:gd name="connsiteY3" fmla="*/ 1037926 h 1262778"/>
              <a:gd name="connsiteX4" fmla="*/ 179882 w 3822492"/>
              <a:gd name="connsiteY4" fmla="*/ 947985 h 1262778"/>
              <a:gd name="connsiteX5" fmla="*/ 209862 w 3822492"/>
              <a:gd name="connsiteY5" fmla="*/ 903015 h 1262778"/>
              <a:gd name="connsiteX6" fmla="*/ 494676 w 3822492"/>
              <a:gd name="connsiteY6" fmla="*/ 648182 h 1262778"/>
              <a:gd name="connsiteX7" fmla="*/ 629587 w 3822492"/>
              <a:gd name="connsiteY7" fmla="*/ 573231 h 1262778"/>
              <a:gd name="connsiteX8" fmla="*/ 674558 w 3822492"/>
              <a:gd name="connsiteY8" fmla="*/ 543251 h 1262778"/>
              <a:gd name="connsiteX9" fmla="*/ 764499 w 3822492"/>
              <a:gd name="connsiteY9" fmla="*/ 513270 h 1262778"/>
              <a:gd name="connsiteX10" fmla="*/ 809469 w 3822492"/>
              <a:gd name="connsiteY10" fmla="*/ 483290 h 1262778"/>
              <a:gd name="connsiteX11" fmla="*/ 869430 w 3822492"/>
              <a:gd name="connsiteY11" fmla="*/ 468300 h 1262778"/>
              <a:gd name="connsiteX12" fmla="*/ 974361 w 3822492"/>
              <a:gd name="connsiteY12" fmla="*/ 438319 h 1262778"/>
              <a:gd name="connsiteX13" fmla="*/ 1079292 w 3822492"/>
              <a:gd name="connsiteY13" fmla="*/ 423329 h 1262778"/>
              <a:gd name="connsiteX14" fmla="*/ 1154243 w 3822492"/>
              <a:gd name="connsiteY14" fmla="*/ 408339 h 1262778"/>
              <a:gd name="connsiteX15" fmla="*/ 1454046 w 3822492"/>
              <a:gd name="connsiteY15" fmla="*/ 378359 h 1262778"/>
              <a:gd name="connsiteX16" fmla="*/ 2773180 w 3822492"/>
              <a:gd name="connsiteY16" fmla="*/ 363369 h 1262778"/>
              <a:gd name="connsiteX17" fmla="*/ 2953062 w 3822492"/>
              <a:gd name="connsiteY17" fmla="*/ 333388 h 1262778"/>
              <a:gd name="connsiteX18" fmla="*/ 3028013 w 3822492"/>
              <a:gd name="connsiteY18" fmla="*/ 318398 h 1262778"/>
              <a:gd name="connsiteX19" fmla="*/ 3282846 w 3822492"/>
              <a:gd name="connsiteY19" fmla="*/ 303408 h 1262778"/>
              <a:gd name="connsiteX20" fmla="*/ 3747541 w 3822492"/>
              <a:gd name="connsiteY20" fmla="*/ 273428 h 1262778"/>
              <a:gd name="connsiteX21" fmla="*/ 3807502 w 3822492"/>
              <a:gd name="connsiteY21" fmla="*/ 258438 h 1262778"/>
              <a:gd name="connsiteX22" fmla="*/ 3777521 w 3822492"/>
              <a:gd name="connsiteY22" fmla="*/ 213467 h 1262778"/>
              <a:gd name="connsiteX23" fmla="*/ 3672590 w 3822492"/>
              <a:gd name="connsiteY23" fmla="*/ 108536 h 1262778"/>
              <a:gd name="connsiteX24" fmla="*/ 3627620 w 3822492"/>
              <a:gd name="connsiteY24" fmla="*/ 63565 h 1262778"/>
              <a:gd name="connsiteX25" fmla="*/ 3567659 w 3822492"/>
              <a:gd name="connsiteY25" fmla="*/ 33585 h 1262778"/>
              <a:gd name="connsiteX26" fmla="*/ 3522689 w 3822492"/>
              <a:gd name="connsiteY26" fmla="*/ 3605 h 1262778"/>
              <a:gd name="connsiteX27" fmla="*/ 3552669 w 3822492"/>
              <a:gd name="connsiteY27" fmla="*/ 48575 h 1262778"/>
              <a:gd name="connsiteX28" fmla="*/ 3642610 w 3822492"/>
              <a:gd name="connsiteY28" fmla="*/ 108536 h 1262778"/>
              <a:gd name="connsiteX29" fmla="*/ 3702571 w 3822492"/>
              <a:gd name="connsiteY29" fmla="*/ 153506 h 1262778"/>
              <a:gd name="connsiteX30" fmla="*/ 3732551 w 3822492"/>
              <a:gd name="connsiteY30" fmla="*/ 183487 h 1262778"/>
              <a:gd name="connsiteX31" fmla="*/ 3822492 w 3822492"/>
              <a:gd name="connsiteY31" fmla="*/ 258438 h 1262778"/>
              <a:gd name="connsiteX32" fmla="*/ 3792512 w 3822492"/>
              <a:gd name="connsiteY32" fmla="*/ 318398 h 1262778"/>
              <a:gd name="connsiteX33" fmla="*/ 3777521 w 3822492"/>
              <a:gd name="connsiteY33" fmla="*/ 393349 h 1262778"/>
              <a:gd name="connsiteX34" fmla="*/ 3732551 w 3822492"/>
              <a:gd name="connsiteY34" fmla="*/ 453310 h 1262778"/>
              <a:gd name="connsiteX35" fmla="*/ 3702571 w 3822492"/>
              <a:gd name="connsiteY35" fmla="*/ 498280 h 1262778"/>
              <a:gd name="connsiteX36" fmla="*/ 3672590 w 3822492"/>
              <a:gd name="connsiteY36" fmla="*/ 573231 h 1262778"/>
              <a:gd name="connsiteX37" fmla="*/ 3612630 w 3822492"/>
              <a:gd name="connsiteY37" fmla="*/ 753113 h 1262778"/>
              <a:gd name="connsiteX38" fmla="*/ 3582649 w 3822492"/>
              <a:gd name="connsiteY38" fmla="*/ 798083 h 1262778"/>
              <a:gd name="connsiteX39" fmla="*/ 3552669 w 3822492"/>
              <a:gd name="connsiteY39" fmla="*/ 858044 h 1262778"/>
              <a:gd name="connsiteX40" fmla="*/ 3537679 w 3822492"/>
              <a:gd name="connsiteY40" fmla="*/ 888024 h 1262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822492" h="1262778">
                <a:moveTo>
                  <a:pt x="0" y="1262778"/>
                </a:moveTo>
                <a:cubicBezTo>
                  <a:pt x="2800" y="1251579"/>
                  <a:pt x="20764" y="1173206"/>
                  <a:pt x="29980" y="1157847"/>
                </a:cubicBezTo>
                <a:cubicBezTo>
                  <a:pt x="37251" y="1145728"/>
                  <a:pt x="51481" y="1139173"/>
                  <a:pt x="59961" y="1127867"/>
                </a:cubicBezTo>
                <a:cubicBezTo>
                  <a:pt x="81580" y="1099042"/>
                  <a:pt x="99934" y="1067906"/>
                  <a:pt x="119921" y="1037926"/>
                </a:cubicBezTo>
                <a:lnTo>
                  <a:pt x="179882" y="947985"/>
                </a:lnTo>
                <a:cubicBezTo>
                  <a:pt x="189875" y="932995"/>
                  <a:pt x="197123" y="915754"/>
                  <a:pt x="209862" y="903015"/>
                </a:cubicBezTo>
                <a:cubicBezTo>
                  <a:pt x="324030" y="788847"/>
                  <a:pt x="325610" y="783435"/>
                  <a:pt x="494676" y="648182"/>
                </a:cubicBezTo>
                <a:cubicBezTo>
                  <a:pt x="652221" y="522146"/>
                  <a:pt x="526553" y="624747"/>
                  <a:pt x="629587" y="573231"/>
                </a:cubicBezTo>
                <a:cubicBezTo>
                  <a:pt x="645701" y="565174"/>
                  <a:pt x="658095" y="550568"/>
                  <a:pt x="674558" y="543251"/>
                </a:cubicBezTo>
                <a:cubicBezTo>
                  <a:pt x="703436" y="530416"/>
                  <a:pt x="764499" y="513270"/>
                  <a:pt x="764499" y="513270"/>
                </a:cubicBezTo>
                <a:cubicBezTo>
                  <a:pt x="779489" y="503277"/>
                  <a:pt x="792910" y="490387"/>
                  <a:pt x="809469" y="483290"/>
                </a:cubicBezTo>
                <a:cubicBezTo>
                  <a:pt x="828405" y="475174"/>
                  <a:pt x="849621" y="473960"/>
                  <a:pt x="869430" y="468300"/>
                </a:cubicBezTo>
                <a:cubicBezTo>
                  <a:pt x="925616" y="452247"/>
                  <a:pt x="909930" y="450034"/>
                  <a:pt x="974361" y="438319"/>
                </a:cubicBezTo>
                <a:cubicBezTo>
                  <a:pt x="1009123" y="431998"/>
                  <a:pt x="1044441" y="429137"/>
                  <a:pt x="1079292" y="423329"/>
                </a:cubicBezTo>
                <a:cubicBezTo>
                  <a:pt x="1104424" y="419140"/>
                  <a:pt x="1129021" y="411942"/>
                  <a:pt x="1154243" y="408339"/>
                </a:cubicBezTo>
                <a:cubicBezTo>
                  <a:pt x="1195667" y="402421"/>
                  <a:pt x="1425033" y="378945"/>
                  <a:pt x="1454046" y="378359"/>
                </a:cubicBezTo>
                <a:lnTo>
                  <a:pt x="2773180" y="363369"/>
                </a:lnTo>
                <a:cubicBezTo>
                  <a:pt x="2833141" y="353375"/>
                  <a:pt x="2893455" y="345309"/>
                  <a:pt x="2953062" y="333388"/>
                </a:cubicBezTo>
                <a:cubicBezTo>
                  <a:pt x="2978046" y="328391"/>
                  <a:pt x="3002639" y="320705"/>
                  <a:pt x="3028013" y="318398"/>
                </a:cubicBezTo>
                <a:cubicBezTo>
                  <a:pt x="3112755" y="310694"/>
                  <a:pt x="3197921" y="308716"/>
                  <a:pt x="3282846" y="303408"/>
                </a:cubicBezTo>
                <a:lnTo>
                  <a:pt x="3747541" y="273428"/>
                </a:lnTo>
                <a:cubicBezTo>
                  <a:pt x="3767528" y="268431"/>
                  <a:pt x="3798289" y="276865"/>
                  <a:pt x="3807502" y="258438"/>
                </a:cubicBezTo>
                <a:cubicBezTo>
                  <a:pt x="3815559" y="242324"/>
                  <a:pt x="3789385" y="227026"/>
                  <a:pt x="3777521" y="213467"/>
                </a:cubicBezTo>
                <a:cubicBezTo>
                  <a:pt x="3777481" y="213421"/>
                  <a:pt x="3693593" y="129539"/>
                  <a:pt x="3672590" y="108536"/>
                </a:cubicBezTo>
                <a:cubicBezTo>
                  <a:pt x="3657600" y="93546"/>
                  <a:pt x="3646581" y="73045"/>
                  <a:pt x="3627620" y="63565"/>
                </a:cubicBezTo>
                <a:cubicBezTo>
                  <a:pt x="3607633" y="53572"/>
                  <a:pt x="3587061" y="44672"/>
                  <a:pt x="3567659" y="33585"/>
                </a:cubicBezTo>
                <a:cubicBezTo>
                  <a:pt x="3552017" y="24647"/>
                  <a:pt x="3512696" y="-11385"/>
                  <a:pt x="3522689" y="3605"/>
                </a:cubicBezTo>
                <a:cubicBezTo>
                  <a:pt x="3532682" y="18595"/>
                  <a:pt x="3539111" y="36712"/>
                  <a:pt x="3552669" y="48575"/>
                </a:cubicBezTo>
                <a:cubicBezTo>
                  <a:pt x="3579786" y="72302"/>
                  <a:pt x="3613784" y="86917"/>
                  <a:pt x="3642610" y="108536"/>
                </a:cubicBezTo>
                <a:cubicBezTo>
                  <a:pt x="3662597" y="123526"/>
                  <a:pt x="3683378" y="137512"/>
                  <a:pt x="3702571" y="153506"/>
                </a:cubicBezTo>
                <a:cubicBezTo>
                  <a:pt x="3713428" y="162554"/>
                  <a:pt x="3721694" y="174439"/>
                  <a:pt x="3732551" y="183487"/>
                </a:cubicBezTo>
                <a:cubicBezTo>
                  <a:pt x="3839452" y="272571"/>
                  <a:pt x="3754689" y="190633"/>
                  <a:pt x="3822492" y="258438"/>
                </a:cubicBezTo>
                <a:cubicBezTo>
                  <a:pt x="3812499" y="278425"/>
                  <a:pt x="3799578" y="297199"/>
                  <a:pt x="3792512" y="318398"/>
                </a:cubicBezTo>
                <a:cubicBezTo>
                  <a:pt x="3784455" y="342569"/>
                  <a:pt x="3787869" y="370066"/>
                  <a:pt x="3777521" y="393349"/>
                </a:cubicBezTo>
                <a:cubicBezTo>
                  <a:pt x="3767374" y="416179"/>
                  <a:pt x="3747072" y="432980"/>
                  <a:pt x="3732551" y="453310"/>
                </a:cubicBezTo>
                <a:cubicBezTo>
                  <a:pt x="3722080" y="467970"/>
                  <a:pt x="3710628" y="482166"/>
                  <a:pt x="3702571" y="498280"/>
                </a:cubicBezTo>
                <a:cubicBezTo>
                  <a:pt x="3690537" y="522347"/>
                  <a:pt x="3681546" y="547857"/>
                  <a:pt x="3672590" y="573231"/>
                </a:cubicBezTo>
                <a:cubicBezTo>
                  <a:pt x="3651554" y="632832"/>
                  <a:pt x="3647690" y="700525"/>
                  <a:pt x="3612630" y="753113"/>
                </a:cubicBezTo>
                <a:cubicBezTo>
                  <a:pt x="3602636" y="768103"/>
                  <a:pt x="3591587" y="782441"/>
                  <a:pt x="3582649" y="798083"/>
                </a:cubicBezTo>
                <a:cubicBezTo>
                  <a:pt x="3571562" y="817485"/>
                  <a:pt x="3562662" y="838057"/>
                  <a:pt x="3552669" y="858044"/>
                </a:cubicBezTo>
                <a:lnTo>
                  <a:pt x="3537679" y="888024"/>
                </a:ln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2629432" y="2765935"/>
            <a:ext cx="43251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Is 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this login ok?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9" name="Freeform 18"/>
          <p:cNvSpPr/>
          <p:nvPr/>
        </p:nvSpPr>
        <p:spPr>
          <a:xfrm>
            <a:off x="3464510" y="4158194"/>
            <a:ext cx="2820784" cy="1325880"/>
          </a:xfrm>
          <a:custGeom>
            <a:avLst/>
            <a:gdLst>
              <a:gd name="connsiteX0" fmla="*/ 2820784 w 2820784"/>
              <a:gd name="connsiteY0" fmla="*/ 0 h 1325880"/>
              <a:gd name="connsiteX1" fmla="*/ 2759824 w 2820784"/>
              <a:gd name="connsiteY1" fmla="*/ 60960 h 1325880"/>
              <a:gd name="connsiteX2" fmla="*/ 2607424 w 2820784"/>
              <a:gd name="connsiteY2" fmla="*/ 152400 h 1325880"/>
              <a:gd name="connsiteX3" fmla="*/ 2531224 w 2820784"/>
              <a:gd name="connsiteY3" fmla="*/ 182880 h 1325880"/>
              <a:gd name="connsiteX4" fmla="*/ 2424544 w 2820784"/>
              <a:gd name="connsiteY4" fmla="*/ 259080 h 1325880"/>
              <a:gd name="connsiteX5" fmla="*/ 2378824 w 2820784"/>
              <a:gd name="connsiteY5" fmla="*/ 304800 h 1325880"/>
              <a:gd name="connsiteX6" fmla="*/ 2317864 w 2820784"/>
              <a:gd name="connsiteY6" fmla="*/ 335280 h 1325880"/>
              <a:gd name="connsiteX7" fmla="*/ 2272144 w 2820784"/>
              <a:gd name="connsiteY7" fmla="*/ 365760 h 1325880"/>
              <a:gd name="connsiteX8" fmla="*/ 2226424 w 2820784"/>
              <a:gd name="connsiteY8" fmla="*/ 381000 h 1325880"/>
              <a:gd name="connsiteX9" fmla="*/ 2165464 w 2820784"/>
              <a:gd name="connsiteY9" fmla="*/ 411480 h 1325880"/>
              <a:gd name="connsiteX10" fmla="*/ 2119744 w 2820784"/>
              <a:gd name="connsiteY10" fmla="*/ 426720 h 1325880"/>
              <a:gd name="connsiteX11" fmla="*/ 2074024 w 2820784"/>
              <a:gd name="connsiteY11" fmla="*/ 457200 h 1325880"/>
              <a:gd name="connsiteX12" fmla="*/ 2013064 w 2820784"/>
              <a:gd name="connsiteY12" fmla="*/ 472440 h 1325880"/>
              <a:gd name="connsiteX13" fmla="*/ 1952104 w 2820784"/>
              <a:gd name="connsiteY13" fmla="*/ 502920 h 1325880"/>
              <a:gd name="connsiteX14" fmla="*/ 1830184 w 2820784"/>
              <a:gd name="connsiteY14" fmla="*/ 533400 h 1325880"/>
              <a:gd name="connsiteX15" fmla="*/ 1616824 w 2820784"/>
              <a:gd name="connsiteY15" fmla="*/ 609600 h 1325880"/>
              <a:gd name="connsiteX16" fmla="*/ 1312024 w 2820784"/>
              <a:gd name="connsiteY16" fmla="*/ 685800 h 1325880"/>
              <a:gd name="connsiteX17" fmla="*/ 1190104 w 2820784"/>
              <a:gd name="connsiteY17" fmla="*/ 716280 h 1325880"/>
              <a:gd name="connsiteX18" fmla="*/ 1129144 w 2820784"/>
              <a:gd name="connsiteY18" fmla="*/ 731520 h 1325880"/>
              <a:gd name="connsiteX19" fmla="*/ 1083424 w 2820784"/>
              <a:gd name="connsiteY19" fmla="*/ 746760 h 1325880"/>
              <a:gd name="connsiteX20" fmla="*/ 870064 w 2820784"/>
              <a:gd name="connsiteY20" fmla="*/ 792480 h 1325880"/>
              <a:gd name="connsiteX21" fmla="*/ 793864 w 2820784"/>
              <a:gd name="connsiteY21" fmla="*/ 807720 h 1325880"/>
              <a:gd name="connsiteX22" fmla="*/ 641464 w 2820784"/>
              <a:gd name="connsiteY22" fmla="*/ 838200 h 1325880"/>
              <a:gd name="connsiteX23" fmla="*/ 62344 w 2820784"/>
              <a:gd name="connsiteY23" fmla="*/ 853440 h 1325880"/>
              <a:gd name="connsiteX24" fmla="*/ 1384 w 2820784"/>
              <a:gd name="connsiteY24" fmla="*/ 838200 h 1325880"/>
              <a:gd name="connsiteX25" fmla="*/ 31864 w 2820784"/>
              <a:gd name="connsiteY25" fmla="*/ 792480 h 1325880"/>
              <a:gd name="connsiteX26" fmla="*/ 47104 w 2820784"/>
              <a:gd name="connsiteY26" fmla="*/ 746760 h 1325880"/>
              <a:gd name="connsiteX27" fmla="*/ 77584 w 2820784"/>
              <a:gd name="connsiteY27" fmla="*/ 701040 h 1325880"/>
              <a:gd name="connsiteX28" fmla="*/ 123304 w 2820784"/>
              <a:gd name="connsiteY28" fmla="*/ 624840 h 1325880"/>
              <a:gd name="connsiteX29" fmla="*/ 199504 w 2820784"/>
              <a:gd name="connsiteY29" fmla="*/ 518160 h 1325880"/>
              <a:gd name="connsiteX30" fmla="*/ 229984 w 2820784"/>
              <a:gd name="connsiteY30" fmla="*/ 472440 h 1325880"/>
              <a:gd name="connsiteX31" fmla="*/ 321424 w 2820784"/>
              <a:gd name="connsiteY31" fmla="*/ 350520 h 1325880"/>
              <a:gd name="connsiteX32" fmla="*/ 306184 w 2820784"/>
              <a:gd name="connsiteY32" fmla="*/ 396240 h 1325880"/>
              <a:gd name="connsiteX33" fmla="*/ 229984 w 2820784"/>
              <a:gd name="connsiteY33" fmla="*/ 487680 h 1325880"/>
              <a:gd name="connsiteX34" fmla="*/ 169024 w 2820784"/>
              <a:gd name="connsiteY34" fmla="*/ 579120 h 1325880"/>
              <a:gd name="connsiteX35" fmla="*/ 138544 w 2820784"/>
              <a:gd name="connsiteY35" fmla="*/ 640080 h 1325880"/>
              <a:gd name="connsiteX36" fmla="*/ 108064 w 2820784"/>
              <a:gd name="connsiteY36" fmla="*/ 685800 h 1325880"/>
              <a:gd name="connsiteX37" fmla="*/ 77584 w 2820784"/>
              <a:gd name="connsiteY37" fmla="*/ 777240 h 1325880"/>
              <a:gd name="connsiteX38" fmla="*/ 31864 w 2820784"/>
              <a:gd name="connsiteY38" fmla="*/ 868680 h 1325880"/>
              <a:gd name="connsiteX39" fmla="*/ 92824 w 2820784"/>
              <a:gd name="connsiteY39" fmla="*/ 929640 h 1325880"/>
              <a:gd name="connsiteX40" fmla="*/ 153784 w 2820784"/>
              <a:gd name="connsiteY40" fmla="*/ 960120 h 1325880"/>
              <a:gd name="connsiteX41" fmla="*/ 245224 w 2820784"/>
              <a:gd name="connsiteY41" fmla="*/ 1021080 h 1325880"/>
              <a:gd name="connsiteX42" fmla="*/ 290944 w 2820784"/>
              <a:gd name="connsiteY42" fmla="*/ 1051560 h 1325880"/>
              <a:gd name="connsiteX43" fmla="*/ 382384 w 2820784"/>
              <a:gd name="connsiteY43" fmla="*/ 1143000 h 1325880"/>
              <a:gd name="connsiteX44" fmla="*/ 473824 w 2820784"/>
              <a:gd name="connsiteY44" fmla="*/ 1234440 h 1325880"/>
              <a:gd name="connsiteX45" fmla="*/ 519544 w 2820784"/>
              <a:gd name="connsiteY45" fmla="*/ 1280160 h 1325880"/>
              <a:gd name="connsiteX46" fmla="*/ 580504 w 2820784"/>
              <a:gd name="connsiteY46" fmla="*/ 1325880 h 1325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2820784" h="1325880">
                <a:moveTo>
                  <a:pt x="2820784" y="0"/>
                </a:moveTo>
                <a:cubicBezTo>
                  <a:pt x="2800464" y="20320"/>
                  <a:pt x="2782264" y="43008"/>
                  <a:pt x="2759824" y="60960"/>
                </a:cubicBezTo>
                <a:cubicBezTo>
                  <a:pt x="2714473" y="97241"/>
                  <a:pt x="2660843" y="128658"/>
                  <a:pt x="2607424" y="152400"/>
                </a:cubicBezTo>
                <a:cubicBezTo>
                  <a:pt x="2582425" y="163511"/>
                  <a:pt x="2556624" y="172720"/>
                  <a:pt x="2531224" y="182880"/>
                </a:cubicBezTo>
                <a:cubicBezTo>
                  <a:pt x="2412350" y="301754"/>
                  <a:pt x="2564959" y="158783"/>
                  <a:pt x="2424544" y="259080"/>
                </a:cubicBezTo>
                <a:cubicBezTo>
                  <a:pt x="2407006" y="271607"/>
                  <a:pt x="2396362" y="292273"/>
                  <a:pt x="2378824" y="304800"/>
                </a:cubicBezTo>
                <a:cubicBezTo>
                  <a:pt x="2360337" y="318005"/>
                  <a:pt x="2337589" y="324008"/>
                  <a:pt x="2317864" y="335280"/>
                </a:cubicBezTo>
                <a:cubicBezTo>
                  <a:pt x="2301961" y="344367"/>
                  <a:pt x="2288527" y="357569"/>
                  <a:pt x="2272144" y="365760"/>
                </a:cubicBezTo>
                <a:cubicBezTo>
                  <a:pt x="2257776" y="372944"/>
                  <a:pt x="2241189" y="374672"/>
                  <a:pt x="2226424" y="381000"/>
                </a:cubicBezTo>
                <a:cubicBezTo>
                  <a:pt x="2205542" y="389949"/>
                  <a:pt x="2186346" y="402531"/>
                  <a:pt x="2165464" y="411480"/>
                </a:cubicBezTo>
                <a:cubicBezTo>
                  <a:pt x="2150699" y="417808"/>
                  <a:pt x="2134112" y="419536"/>
                  <a:pt x="2119744" y="426720"/>
                </a:cubicBezTo>
                <a:cubicBezTo>
                  <a:pt x="2103361" y="434911"/>
                  <a:pt x="2090859" y="449985"/>
                  <a:pt x="2074024" y="457200"/>
                </a:cubicBezTo>
                <a:cubicBezTo>
                  <a:pt x="2054772" y="465451"/>
                  <a:pt x="2032676" y="465086"/>
                  <a:pt x="2013064" y="472440"/>
                </a:cubicBezTo>
                <a:cubicBezTo>
                  <a:pt x="1991792" y="480417"/>
                  <a:pt x="1973657" y="495736"/>
                  <a:pt x="1952104" y="502920"/>
                </a:cubicBezTo>
                <a:cubicBezTo>
                  <a:pt x="1912363" y="516167"/>
                  <a:pt x="1869079" y="517842"/>
                  <a:pt x="1830184" y="533400"/>
                </a:cubicBezTo>
                <a:cubicBezTo>
                  <a:pt x="1760677" y="561203"/>
                  <a:pt x="1689319" y="591476"/>
                  <a:pt x="1616824" y="609600"/>
                </a:cubicBezTo>
                <a:lnTo>
                  <a:pt x="1312024" y="685800"/>
                </a:lnTo>
                <a:lnTo>
                  <a:pt x="1190104" y="716280"/>
                </a:lnTo>
                <a:cubicBezTo>
                  <a:pt x="1169784" y="721360"/>
                  <a:pt x="1149015" y="724896"/>
                  <a:pt x="1129144" y="731520"/>
                </a:cubicBezTo>
                <a:cubicBezTo>
                  <a:pt x="1113904" y="736600"/>
                  <a:pt x="1098870" y="742347"/>
                  <a:pt x="1083424" y="746760"/>
                </a:cubicBezTo>
                <a:cubicBezTo>
                  <a:pt x="1018546" y="765297"/>
                  <a:pt x="928383" y="780816"/>
                  <a:pt x="870064" y="792480"/>
                </a:cubicBezTo>
                <a:cubicBezTo>
                  <a:pt x="844664" y="797560"/>
                  <a:pt x="818994" y="801438"/>
                  <a:pt x="793864" y="807720"/>
                </a:cubicBezTo>
                <a:cubicBezTo>
                  <a:pt x="747955" y="819197"/>
                  <a:pt x="687135" y="836124"/>
                  <a:pt x="641464" y="838200"/>
                </a:cubicBezTo>
                <a:cubicBezTo>
                  <a:pt x="448556" y="846969"/>
                  <a:pt x="255384" y="848360"/>
                  <a:pt x="62344" y="853440"/>
                </a:cubicBezTo>
                <a:cubicBezTo>
                  <a:pt x="42024" y="848360"/>
                  <a:pt x="10751" y="856934"/>
                  <a:pt x="1384" y="838200"/>
                </a:cubicBezTo>
                <a:cubicBezTo>
                  <a:pt x="-6807" y="821817"/>
                  <a:pt x="23673" y="808863"/>
                  <a:pt x="31864" y="792480"/>
                </a:cubicBezTo>
                <a:cubicBezTo>
                  <a:pt x="39048" y="778112"/>
                  <a:pt x="39920" y="761128"/>
                  <a:pt x="47104" y="746760"/>
                </a:cubicBezTo>
                <a:cubicBezTo>
                  <a:pt x="55295" y="730377"/>
                  <a:pt x="67876" y="716572"/>
                  <a:pt x="77584" y="701040"/>
                </a:cubicBezTo>
                <a:cubicBezTo>
                  <a:pt x="93283" y="675921"/>
                  <a:pt x="107605" y="649959"/>
                  <a:pt x="123304" y="624840"/>
                </a:cubicBezTo>
                <a:cubicBezTo>
                  <a:pt x="159220" y="567374"/>
                  <a:pt x="154794" y="580754"/>
                  <a:pt x="199504" y="518160"/>
                </a:cubicBezTo>
                <a:cubicBezTo>
                  <a:pt x="210150" y="503255"/>
                  <a:pt x="219211" y="487253"/>
                  <a:pt x="229984" y="472440"/>
                </a:cubicBezTo>
                <a:cubicBezTo>
                  <a:pt x="259863" y="431356"/>
                  <a:pt x="321424" y="350520"/>
                  <a:pt x="321424" y="350520"/>
                </a:cubicBezTo>
                <a:cubicBezTo>
                  <a:pt x="316344" y="365760"/>
                  <a:pt x="313368" y="381872"/>
                  <a:pt x="306184" y="396240"/>
                </a:cubicBezTo>
                <a:cubicBezTo>
                  <a:pt x="273509" y="461590"/>
                  <a:pt x="277171" y="427011"/>
                  <a:pt x="229984" y="487680"/>
                </a:cubicBezTo>
                <a:cubicBezTo>
                  <a:pt x="207494" y="516596"/>
                  <a:pt x="185407" y="546355"/>
                  <a:pt x="169024" y="579120"/>
                </a:cubicBezTo>
                <a:cubicBezTo>
                  <a:pt x="158864" y="599440"/>
                  <a:pt x="149816" y="620355"/>
                  <a:pt x="138544" y="640080"/>
                </a:cubicBezTo>
                <a:cubicBezTo>
                  <a:pt x="129457" y="655983"/>
                  <a:pt x="115503" y="669062"/>
                  <a:pt x="108064" y="685800"/>
                </a:cubicBezTo>
                <a:cubicBezTo>
                  <a:pt x="95015" y="715160"/>
                  <a:pt x="95406" y="750507"/>
                  <a:pt x="77584" y="777240"/>
                </a:cubicBezTo>
                <a:cubicBezTo>
                  <a:pt x="38193" y="836326"/>
                  <a:pt x="52896" y="805584"/>
                  <a:pt x="31864" y="868680"/>
                </a:cubicBezTo>
                <a:cubicBezTo>
                  <a:pt x="52184" y="889000"/>
                  <a:pt x="69835" y="912398"/>
                  <a:pt x="92824" y="929640"/>
                </a:cubicBezTo>
                <a:cubicBezTo>
                  <a:pt x="110999" y="943271"/>
                  <a:pt x="134303" y="948431"/>
                  <a:pt x="153784" y="960120"/>
                </a:cubicBezTo>
                <a:cubicBezTo>
                  <a:pt x="185196" y="978967"/>
                  <a:pt x="214744" y="1000760"/>
                  <a:pt x="245224" y="1021080"/>
                </a:cubicBezTo>
                <a:cubicBezTo>
                  <a:pt x="260464" y="1031240"/>
                  <a:pt x="279954" y="1036907"/>
                  <a:pt x="290944" y="1051560"/>
                </a:cubicBezTo>
                <a:cubicBezTo>
                  <a:pt x="394009" y="1188980"/>
                  <a:pt x="282103" y="1053861"/>
                  <a:pt x="382384" y="1143000"/>
                </a:cubicBezTo>
                <a:cubicBezTo>
                  <a:pt x="414601" y="1171638"/>
                  <a:pt x="443344" y="1203960"/>
                  <a:pt x="473824" y="1234440"/>
                </a:cubicBezTo>
                <a:cubicBezTo>
                  <a:pt x="489064" y="1249680"/>
                  <a:pt x="501611" y="1268205"/>
                  <a:pt x="519544" y="1280160"/>
                </a:cubicBezTo>
                <a:cubicBezTo>
                  <a:pt x="571242" y="1314625"/>
                  <a:pt x="552312" y="1297688"/>
                  <a:pt x="580504" y="132588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4258374" y="4715965"/>
            <a:ext cx="40538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Confirmed. 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troccoli@stanford.edu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is 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now logged 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in.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4864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/>
      <p:bldP spid="19" grpId="0" animBg="1"/>
      <p:bldP spid="2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Anonymous Questions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 smtClean="0"/>
              <a:t>What is your music taste?</a:t>
            </a:r>
          </a:p>
          <a:p>
            <a:r>
              <a:rPr lang="en-US" sz="3600" dirty="0" smtClean="0"/>
              <a:t>How did you know you wanted to pursue CS?</a:t>
            </a:r>
          </a:p>
          <a:p>
            <a:r>
              <a:rPr lang="en-US" sz="3600" dirty="0" smtClean="0"/>
              <a:t>What was your first code for?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377265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Facebook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70621"/>
            <a:ext cx="2871216" cy="4731606"/>
          </a:xfrm>
          <a:prstGeom prst="rect">
            <a:avLst/>
          </a:prstGeom>
        </p:spPr>
      </p:pic>
      <p:sp>
        <p:nvSpPr>
          <p:cNvPr id="11" name="Can 10"/>
          <p:cNvSpPr/>
          <p:nvPr/>
        </p:nvSpPr>
        <p:spPr>
          <a:xfrm>
            <a:off x="6553200" y="1670621"/>
            <a:ext cx="2133600" cy="2819400"/>
          </a:xfrm>
          <a:prstGeom prst="can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6462471" y="1208956"/>
            <a:ext cx="23150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Facebook </a:t>
            </a:r>
            <a:r>
              <a:rPr lang="en-US" sz="2400" dirty="0" smtClean="0"/>
              <a:t>Server</a:t>
            </a:r>
            <a:endParaRPr lang="en-US" sz="24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/>
          <a:srcRect l="28848" r="26392"/>
          <a:stretch/>
        </p:blipFill>
        <p:spPr>
          <a:xfrm>
            <a:off x="6934200" y="2356422"/>
            <a:ext cx="1307425" cy="1752600"/>
          </a:xfrm>
          <a:prstGeom prst="rect">
            <a:avLst/>
          </a:prstGeom>
        </p:spPr>
      </p:pic>
      <p:sp>
        <p:nvSpPr>
          <p:cNvPr id="17" name="Freeform 16"/>
          <p:cNvSpPr/>
          <p:nvPr/>
        </p:nvSpPr>
        <p:spPr>
          <a:xfrm>
            <a:off x="3328415" y="1558827"/>
            <a:ext cx="3088691" cy="1262778"/>
          </a:xfrm>
          <a:custGeom>
            <a:avLst/>
            <a:gdLst>
              <a:gd name="connsiteX0" fmla="*/ 0 w 3822492"/>
              <a:gd name="connsiteY0" fmla="*/ 1262778 h 1262778"/>
              <a:gd name="connsiteX1" fmla="*/ 29980 w 3822492"/>
              <a:gd name="connsiteY1" fmla="*/ 1157847 h 1262778"/>
              <a:gd name="connsiteX2" fmla="*/ 59961 w 3822492"/>
              <a:gd name="connsiteY2" fmla="*/ 1127867 h 1262778"/>
              <a:gd name="connsiteX3" fmla="*/ 119921 w 3822492"/>
              <a:gd name="connsiteY3" fmla="*/ 1037926 h 1262778"/>
              <a:gd name="connsiteX4" fmla="*/ 179882 w 3822492"/>
              <a:gd name="connsiteY4" fmla="*/ 947985 h 1262778"/>
              <a:gd name="connsiteX5" fmla="*/ 209862 w 3822492"/>
              <a:gd name="connsiteY5" fmla="*/ 903015 h 1262778"/>
              <a:gd name="connsiteX6" fmla="*/ 494676 w 3822492"/>
              <a:gd name="connsiteY6" fmla="*/ 648182 h 1262778"/>
              <a:gd name="connsiteX7" fmla="*/ 629587 w 3822492"/>
              <a:gd name="connsiteY7" fmla="*/ 573231 h 1262778"/>
              <a:gd name="connsiteX8" fmla="*/ 674558 w 3822492"/>
              <a:gd name="connsiteY8" fmla="*/ 543251 h 1262778"/>
              <a:gd name="connsiteX9" fmla="*/ 764499 w 3822492"/>
              <a:gd name="connsiteY9" fmla="*/ 513270 h 1262778"/>
              <a:gd name="connsiteX10" fmla="*/ 809469 w 3822492"/>
              <a:gd name="connsiteY10" fmla="*/ 483290 h 1262778"/>
              <a:gd name="connsiteX11" fmla="*/ 869430 w 3822492"/>
              <a:gd name="connsiteY11" fmla="*/ 468300 h 1262778"/>
              <a:gd name="connsiteX12" fmla="*/ 974361 w 3822492"/>
              <a:gd name="connsiteY12" fmla="*/ 438319 h 1262778"/>
              <a:gd name="connsiteX13" fmla="*/ 1079292 w 3822492"/>
              <a:gd name="connsiteY13" fmla="*/ 423329 h 1262778"/>
              <a:gd name="connsiteX14" fmla="*/ 1154243 w 3822492"/>
              <a:gd name="connsiteY14" fmla="*/ 408339 h 1262778"/>
              <a:gd name="connsiteX15" fmla="*/ 1454046 w 3822492"/>
              <a:gd name="connsiteY15" fmla="*/ 378359 h 1262778"/>
              <a:gd name="connsiteX16" fmla="*/ 2773180 w 3822492"/>
              <a:gd name="connsiteY16" fmla="*/ 363369 h 1262778"/>
              <a:gd name="connsiteX17" fmla="*/ 2953062 w 3822492"/>
              <a:gd name="connsiteY17" fmla="*/ 333388 h 1262778"/>
              <a:gd name="connsiteX18" fmla="*/ 3028013 w 3822492"/>
              <a:gd name="connsiteY18" fmla="*/ 318398 h 1262778"/>
              <a:gd name="connsiteX19" fmla="*/ 3282846 w 3822492"/>
              <a:gd name="connsiteY19" fmla="*/ 303408 h 1262778"/>
              <a:gd name="connsiteX20" fmla="*/ 3747541 w 3822492"/>
              <a:gd name="connsiteY20" fmla="*/ 273428 h 1262778"/>
              <a:gd name="connsiteX21" fmla="*/ 3807502 w 3822492"/>
              <a:gd name="connsiteY21" fmla="*/ 258438 h 1262778"/>
              <a:gd name="connsiteX22" fmla="*/ 3777521 w 3822492"/>
              <a:gd name="connsiteY22" fmla="*/ 213467 h 1262778"/>
              <a:gd name="connsiteX23" fmla="*/ 3672590 w 3822492"/>
              <a:gd name="connsiteY23" fmla="*/ 108536 h 1262778"/>
              <a:gd name="connsiteX24" fmla="*/ 3627620 w 3822492"/>
              <a:gd name="connsiteY24" fmla="*/ 63565 h 1262778"/>
              <a:gd name="connsiteX25" fmla="*/ 3567659 w 3822492"/>
              <a:gd name="connsiteY25" fmla="*/ 33585 h 1262778"/>
              <a:gd name="connsiteX26" fmla="*/ 3522689 w 3822492"/>
              <a:gd name="connsiteY26" fmla="*/ 3605 h 1262778"/>
              <a:gd name="connsiteX27" fmla="*/ 3552669 w 3822492"/>
              <a:gd name="connsiteY27" fmla="*/ 48575 h 1262778"/>
              <a:gd name="connsiteX28" fmla="*/ 3642610 w 3822492"/>
              <a:gd name="connsiteY28" fmla="*/ 108536 h 1262778"/>
              <a:gd name="connsiteX29" fmla="*/ 3702571 w 3822492"/>
              <a:gd name="connsiteY29" fmla="*/ 153506 h 1262778"/>
              <a:gd name="connsiteX30" fmla="*/ 3732551 w 3822492"/>
              <a:gd name="connsiteY30" fmla="*/ 183487 h 1262778"/>
              <a:gd name="connsiteX31" fmla="*/ 3822492 w 3822492"/>
              <a:gd name="connsiteY31" fmla="*/ 258438 h 1262778"/>
              <a:gd name="connsiteX32" fmla="*/ 3792512 w 3822492"/>
              <a:gd name="connsiteY32" fmla="*/ 318398 h 1262778"/>
              <a:gd name="connsiteX33" fmla="*/ 3777521 w 3822492"/>
              <a:gd name="connsiteY33" fmla="*/ 393349 h 1262778"/>
              <a:gd name="connsiteX34" fmla="*/ 3732551 w 3822492"/>
              <a:gd name="connsiteY34" fmla="*/ 453310 h 1262778"/>
              <a:gd name="connsiteX35" fmla="*/ 3702571 w 3822492"/>
              <a:gd name="connsiteY35" fmla="*/ 498280 h 1262778"/>
              <a:gd name="connsiteX36" fmla="*/ 3672590 w 3822492"/>
              <a:gd name="connsiteY36" fmla="*/ 573231 h 1262778"/>
              <a:gd name="connsiteX37" fmla="*/ 3612630 w 3822492"/>
              <a:gd name="connsiteY37" fmla="*/ 753113 h 1262778"/>
              <a:gd name="connsiteX38" fmla="*/ 3582649 w 3822492"/>
              <a:gd name="connsiteY38" fmla="*/ 798083 h 1262778"/>
              <a:gd name="connsiteX39" fmla="*/ 3552669 w 3822492"/>
              <a:gd name="connsiteY39" fmla="*/ 858044 h 1262778"/>
              <a:gd name="connsiteX40" fmla="*/ 3537679 w 3822492"/>
              <a:gd name="connsiteY40" fmla="*/ 888024 h 1262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822492" h="1262778">
                <a:moveTo>
                  <a:pt x="0" y="1262778"/>
                </a:moveTo>
                <a:cubicBezTo>
                  <a:pt x="2800" y="1251579"/>
                  <a:pt x="20764" y="1173206"/>
                  <a:pt x="29980" y="1157847"/>
                </a:cubicBezTo>
                <a:cubicBezTo>
                  <a:pt x="37251" y="1145728"/>
                  <a:pt x="51481" y="1139173"/>
                  <a:pt x="59961" y="1127867"/>
                </a:cubicBezTo>
                <a:cubicBezTo>
                  <a:pt x="81580" y="1099042"/>
                  <a:pt x="99934" y="1067906"/>
                  <a:pt x="119921" y="1037926"/>
                </a:cubicBezTo>
                <a:lnTo>
                  <a:pt x="179882" y="947985"/>
                </a:lnTo>
                <a:cubicBezTo>
                  <a:pt x="189875" y="932995"/>
                  <a:pt x="197123" y="915754"/>
                  <a:pt x="209862" y="903015"/>
                </a:cubicBezTo>
                <a:cubicBezTo>
                  <a:pt x="324030" y="788847"/>
                  <a:pt x="325610" y="783435"/>
                  <a:pt x="494676" y="648182"/>
                </a:cubicBezTo>
                <a:cubicBezTo>
                  <a:pt x="652221" y="522146"/>
                  <a:pt x="526553" y="624747"/>
                  <a:pt x="629587" y="573231"/>
                </a:cubicBezTo>
                <a:cubicBezTo>
                  <a:pt x="645701" y="565174"/>
                  <a:pt x="658095" y="550568"/>
                  <a:pt x="674558" y="543251"/>
                </a:cubicBezTo>
                <a:cubicBezTo>
                  <a:pt x="703436" y="530416"/>
                  <a:pt x="764499" y="513270"/>
                  <a:pt x="764499" y="513270"/>
                </a:cubicBezTo>
                <a:cubicBezTo>
                  <a:pt x="779489" y="503277"/>
                  <a:pt x="792910" y="490387"/>
                  <a:pt x="809469" y="483290"/>
                </a:cubicBezTo>
                <a:cubicBezTo>
                  <a:pt x="828405" y="475174"/>
                  <a:pt x="849621" y="473960"/>
                  <a:pt x="869430" y="468300"/>
                </a:cubicBezTo>
                <a:cubicBezTo>
                  <a:pt x="925616" y="452247"/>
                  <a:pt x="909930" y="450034"/>
                  <a:pt x="974361" y="438319"/>
                </a:cubicBezTo>
                <a:cubicBezTo>
                  <a:pt x="1009123" y="431998"/>
                  <a:pt x="1044441" y="429137"/>
                  <a:pt x="1079292" y="423329"/>
                </a:cubicBezTo>
                <a:cubicBezTo>
                  <a:pt x="1104424" y="419140"/>
                  <a:pt x="1129021" y="411942"/>
                  <a:pt x="1154243" y="408339"/>
                </a:cubicBezTo>
                <a:cubicBezTo>
                  <a:pt x="1195667" y="402421"/>
                  <a:pt x="1425033" y="378945"/>
                  <a:pt x="1454046" y="378359"/>
                </a:cubicBezTo>
                <a:lnTo>
                  <a:pt x="2773180" y="363369"/>
                </a:lnTo>
                <a:cubicBezTo>
                  <a:pt x="2833141" y="353375"/>
                  <a:pt x="2893455" y="345309"/>
                  <a:pt x="2953062" y="333388"/>
                </a:cubicBezTo>
                <a:cubicBezTo>
                  <a:pt x="2978046" y="328391"/>
                  <a:pt x="3002639" y="320705"/>
                  <a:pt x="3028013" y="318398"/>
                </a:cubicBezTo>
                <a:cubicBezTo>
                  <a:pt x="3112755" y="310694"/>
                  <a:pt x="3197921" y="308716"/>
                  <a:pt x="3282846" y="303408"/>
                </a:cubicBezTo>
                <a:lnTo>
                  <a:pt x="3747541" y="273428"/>
                </a:lnTo>
                <a:cubicBezTo>
                  <a:pt x="3767528" y="268431"/>
                  <a:pt x="3798289" y="276865"/>
                  <a:pt x="3807502" y="258438"/>
                </a:cubicBezTo>
                <a:cubicBezTo>
                  <a:pt x="3815559" y="242324"/>
                  <a:pt x="3789385" y="227026"/>
                  <a:pt x="3777521" y="213467"/>
                </a:cubicBezTo>
                <a:cubicBezTo>
                  <a:pt x="3777481" y="213421"/>
                  <a:pt x="3693593" y="129539"/>
                  <a:pt x="3672590" y="108536"/>
                </a:cubicBezTo>
                <a:cubicBezTo>
                  <a:pt x="3657600" y="93546"/>
                  <a:pt x="3646581" y="73045"/>
                  <a:pt x="3627620" y="63565"/>
                </a:cubicBezTo>
                <a:cubicBezTo>
                  <a:pt x="3607633" y="53572"/>
                  <a:pt x="3587061" y="44672"/>
                  <a:pt x="3567659" y="33585"/>
                </a:cubicBezTo>
                <a:cubicBezTo>
                  <a:pt x="3552017" y="24647"/>
                  <a:pt x="3512696" y="-11385"/>
                  <a:pt x="3522689" y="3605"/>
                </a:cubicBezTo>
                <a:cubicBezTo>
                  <a:pt x="3532682" y="18595"/>
                  <a:pt x="3539111" y="36712"/>
                  <a:pt x="3552669" y="48575"/>
                </a:cubicBezTo>
                <a:cubicBezTo>
                  <a:pt x="3579786" y="72302"/>
                  <a:pt x="3613784" y="86917"/>
                  <a:pt x="3642610" y="108536"/>
                </a:cubicBezTo>
                <a:cubicBezTo>
                  <a:pt x="3662597" y="123526"/>
                  <a:pt x="3683378" y="137512"/>
                  <a:pt x="3702571" y="153506"/>
                </a:cubicBezTo>
                <a:cubicBezTo>
                  <a:pt x="3713428" y="162554"/>
                  <a:pt x="3721694" y="174439"/>
                  <a:pt x="3732551" y="183487"/>
                </a:cubicBezTo>
                <a:cubicBezTo>
                  <a:pt x="3839452" y="272571"/>
                  <a:pt x="3754689" y="190633"/>
                  <a:pt x="3822492" y="258438"/>
                </a:cubicBezTo>
                <a:cubicBezTo>
                  <a:pt x="3812499" y="278425"/>
                  <a:pt x="3799578" y="297199"/>
                  <a:pt x="3792512" y="318398"/>
                </a:cubicBezTo>
                <a:cubicBezTo>
                  <a:pt x="3784455" y="342569"/>
                  <a:pt x="3787869" y="370066"/>
                  <a:pt x="3777521" y="393349"/>
                </a:cubicBezTo>
                <a:cubicBezTo>
                  <a:pt x="3767374" y="416179"/>
                  <a:pt x="3747072" y="432980"/>
                  <a:pt x="3732551" y="453310"/>
                </a:cubicBezTo>
                <a:cubicBezTo>
                  <a:pt x="3722080" y="467970"/>
                  <a:pt x="3710628" y="482166"/>
                  <a:pt x="3702571" y="498280"/>
                </a:cubicBezTo>
                <a:cubicBezTo>
                  <a:pt x="3690537" y="522347"/>
                  <a:pt x="3681546" y="547857"/>
                  <a:pt x="3672590" y="573231"/>
                </a:cubicBezTo>
                <a:cubicBezTo>
                  <a:pt x="3651554" y="632832"/>
                  <a:pt x="3647690" y="700525"/>
                  <a:pt x="3612630" y="753113"/>
                </a:cubicBezTo>
                <a:cubicBezTo>
                  <a:pt x="3602636" y="768103"/>
                  <a:pt x="3591587" y="782441"/>
                  <a:pt x="3582649" y="798083"/>
                </a:cubicBezTo>
                <a:cubicBezTo>
                  <a:pt x="3571562" y="817485"/>
                  <a:pt x="3562662" y="838057"/>
                  <a:pt x="3552669" y="858044"/>
                </a:cubicBezTo>
                <a:lnTo>
                  <a:pt x="3537679" y="888024"/>
                </a:ln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3014826" y="2765935"/>
            <a:ext cx="3651150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dirty="0" smtClean="0">
                <a:latin typeface="Courier" charset="0"/>
                <a:ea typeface="Courier" charset="0"/>
                <a:cs typeface="Courier" charset="0"/>
              </a:rPr>
              <a:t>Send me the </a:t>
            </a:r>
            <a:r>
              <a:rPr lang="en-US" sz="2100" b="1" dirty="0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full name </a:t>
            </a:r>
            <a:r>
              <a:rPr lang="en-US" sz="2100" dirty="0" smtClean="0">
                <a:latin typeface="Courier" charset="0"/>
                <a:ea typeface="Courier" charset="0"/>
                <a:cs typeface="Courier" charset="0"/>
              </a:rPr>
              <a:t>for </a:t>
            </a:r>
            <a:r>
              <a:rPr lang="en-US" sz="2100" dirty="0" err="1" smtClean="0">
                <a:latin typeface="Courier" charset="0"/>
                <a:ea typeface="Courier" charset="0"/>
                <a:cs typeface="Courier" charset="0"/>
              </a:rPr>
              <a:t>troccoli@stanford.edu</a:t>
            </a:r>
            <a:endParaRPr lang="en-US" sz="21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9" name="Freeform 18"/>
          <p:cNvSpPr/>
          <p:nvPr/>
        </p:nvSpPr>
        <p:spPr>
          <a:xfrm>
            <a:off x="3464510" y="4158194"/>
            <a:ext cx="2820784" cy="1325880"/>
          </a:xfrm>
          <a:custGeom>
            <a:avLst/>
            <a:gdLst>
              <a:gd name="connsiteX0" fmla="*/ 2820784 w 2820784"/>
              <a:gd name="connsiteY0" fmla="*/ 0 h 1325880"/>
              <a:gd name="connsiteX1" fmla="*/ 2759824 w 2820784"/>
              <a:gd name="connsiteY1" fmla="*/ 60960 h 1325880"/>
              <a:gd name="connsiteX2" fmla="*/ 2607424 w 2820784"/>
              <a:gd name="connsiteY2" fmla="*/ 152400 h 1325880"/>
              <a:gd name="connsiteX3" fmla="*/ 2531224 w 2820784"/>
              <a:gd name="connsiteY3" fmla="*/ 182880 h 1325880"/>
              <a:gd name="connsiteX4" fmla="*/ 2424544 w 2820784"/>
              <a:gd name="connsiteY4" fmla="*/ 259080 h 1325880"/>
              <a:gd name="connsiteX5" fmla="*/ 2378824 w 2820784"/>
              <a:gd name="connsiteY5" fmla="*/ 304800 h 1325880"/>
              <a:gd name="connsiteX6" fmla="*/ 2317864 w 2820784"/>
              <a:gd name="connsiteY6" fmla="*/ 335280 h 1325880"/>
              <a:gd name="connsiteX7" fmla="*/ 2272144 w 2820784"/>
              <a:gd name="connsiteY7" fmla="*/ 365760 h 1325880"/>
              <a:gd name="connsiteX8" fmla="*/ 2226424 w 2820784"/>
              <a:gd name="connsiteY8" fmla="*/ 381000 h 1325880"/>
              <a:gd name="connsiteX9" fmla="*/ 2165464 w 2820784"/>
              <a:gd name="connsiteY9" fmla="*/ 411480 h 1325880"/>
              <a:gd name="connsiteX10" fmla="*/ 2119744 w 2820784"/>
              <a:gd name="connsiteY10" fmla="*/ 426720 h 1325880"/>
              <a:gd name="connsiteX11" fmla="*/ 2074024 w 2820784"/>
              <a:gd name="connsiteY11" fmla="*/ 457200 h 1325880"/>
              <a:gd name="connsiteX12" fmla="*/ 2013064 w 2820784"/>
              <a:gd name="connsiteY12" fmla="*/ 472440 h 1325880"/>
              <a:gd name="connsiteX13" fmla="*/ 1952104 w 2820784"/>
              <a:gd name="connsiteY13" fmla="*/ 502920 h 1325880"/>
              <a:gd name="connsiteX14" fmla="*/ 1830184 w 2820784"/>
              <a:gd name="connsiteY14" fmla="*/ 533400 h 1325880"/>
              <a:gd name="connsiteX15" fmla="*/ 1616824 w 2820784"/>
              <a:gd name="connsiteY15" fmla="*/ 609600 h 1325880"/>
              <a:gd name="connsiteX16" fmla="*/ 1312024 w 2820784"/>
              <a:gd name="connsiteY16" fmla="*/ 685800 h 1325880"/>
              <a:gd name="connsiteX17" fmla="*/ 1190104 w 2820784"/>
              <a:gd name="connsiteY17" fmla="*/ 716280 h 1325880"/>
              <a:gd name="connsiteX18" fmla="*/ 1129144 w 2820784"/>
              <a:gd name="connsiteY18" fmla="*/ 731520 h 1325880"/>
              <a:gd name="connsiteX19" fmla="*/ 1083424 w 2820784"/>
              <a:gd name="connsiteY19" fmla="*/ 746760 h 1325880"/>
              <a:gd name="connsiteX20" fmla="*/ 870064 w 2820784"/>
              <a:gd name="connsiteY20" fmla="*/ 792480 h 1325880"/>
              <a:gd name="connsiteX21" fmla="*/ 793864 w 2820784"/>
              <a:gd name="connsiteY21" fmla="*/ 807720 h 1325880"/>
              <a:gd name="connsiteX22" fmla="*/ 641464 w 2820784"/>
              <a:gd name="connsiteY22" fmla="*/ 838200 h 1325880"/>
              <a:gd name="connsiteX23" fmla="*/ 62344 w 2820784"/>
              <a:gd name="connsiteY23" fmla="*/ 853440 h 1325880"/>
              <a:gd name="connsiteX24" fmla="*/ 1384 w 2820784"/>
              <a:gd name="connsiteY24" fmla="*/ 838200 h 1325880"/>
              <a:gd name="connsiteX25" fmla="*/ 31864 w 2820784"/>
              <a:gd name="connsiteY25" fmla="*/ 792480 h 1325880"/>
              <a:gd name="connsiteX26" fmla="*/ 47104 w 2820784"/>
              <a:gd name="connsiteY26" fmla="*/ 746760 h 1325880"/>
              <a:gd name="connsiteX27" fmla="*/ 77584 w 2820784"/>
              <a:gd name="connsiteY27" fmla="*/ 701040 h 1325880"/>
              <a:gd name="connsiteX28" fmla="*/ 123304 w 2820784"/>
              <a:gd name="connsiteY28" fmla="*/ 624840 h 1325880"/>
              <a:gd name="connsiteX29" fmla="*/ 199504 w 2820784"/>
              <a:gd name="connsiteY29" fmla="*/ 518160 h 1325880"/>
              <a:gd name="connsiteX30" fmla="*/ 229984 w 2820784"/>
              <a:gd name="connsiteY30" fmla="*/ 472440 h 1325880"/>
              <a:gd name="connsiteX31" fmla="*/ 321424 w 2820784"/>
              <a:gd name="connsiteY31" fmla="*/ 350520 h 1325880"/>
              <a:gd name="connsiteX32" fmla="*/ 306184 w 2820784"/>
              <a:gd name="connsiteY32" fmla="*/ 396240 h 1325880"/>
              <a:gd name="connsiteX33" fmla="*/ 229984 w 2820784"/>
              <a:gd name="connsiteY33" fmla="*/ 487680 h 1325880"/>
              <a:gd name="connsiteX34" fmla="*/ 169024 w 2820784"/>
              <a:gd name="connsiteY34" fmla="*/ 579120 h 1325880"/>
              <a:gd name="connsiteX35" fmla="*/ 138544 w 2820784"/>
              <a:gd name="connsiteY35" fmla="*/ 640080 h 1325880"/>
              <a:gd name="connsiteX36" fmla="*/ 108064 w 2820784"/>
              <a:gd name="connsiteY36" fmla="*/ 685800 h 1325880"/>
              <a:gd name="connsiteX37" fmla="*/ 77584 w 2820784"/>
              <a:gd name="connsiteY37" fmla="*/ 777240 h 1325880"/>
              <a:gd name="connsiteX38" fmla="*/ 31864 w 2820784"/>
              <a:gd name="connsiteY38" fmla="*/ 868680 h 1325880"/>
              <a:gd name="connsiteX39" fmla="*/ 92824 w 2820784"/>
              <a:gd name="connsiteY39" fmla="*/ 929640 h 1325880"/>
              <a:gd name="connsiteX40" fmla="*/ 153784 w 2820784"/>
              <a:gd name="connsiteY40" fmla="*/ 960120 h 1325880"/>
              <a:gd name="connsiteX41" fmla="*/ 245224 w 2820784"/>
              <a:gd name="connsiteY41" fmla="*/ 1021080 h 1325880"/>
              <a:gd name="connsiteX42" fmla="*/ 290944 w 2820784"/>
              <a:gd name="connsiteY42" fmla="*/ 1051560 h 1325880"/>
              <a:gd name="connsiteX43" fmla="*/ 382384 w 2820784"/>
              <a:gd name="connsiteY43" fmla="*/ 1143000 h 1325880"/>
              <a:gd name="connsiteX44" fmla="*/ 473824 w 2820784"/>
              <a:gd name="connsiteY44" fmla="*/ 1234440 h 1325880"/>
              <a:gd name="connsiteX45" fmla="*/ 519544 w 2820784"/>
              <a:gd name="connsiteY45" fmla="*/ 1280160 h 1325880"/>
              <a:gd name="connsiteX46" fmla="*/ 580504 w 2820784"/>
              <a:gd name="connsiteY46" fmla="*/ 1325880 h 1325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2820784" h="1325880">
                <a:moveTo>
                  <a:pt x="2820784" y="0"/>
                </a:moveTo>
                <a:cubicBezTo>
                  <a:pt x="2800464" y="20320"/>
                  <a:pt x="2782264" y="43008"/>
                  <a:pt x="2759824" y="60960"/>
                </a:cubicBezTo>
                <a:cubicBezTo>
                  <a:pt x="2714473" y="97241"/>
                  <a:pt x="2660843" y="128658"/>
                  <a:pt x="2607424" y="152400"/>
                </a:cubicBezTo>
                <a:cubicBezTo>
                  <a:pt x="2582425" y="163511"/>
                  <a:pt x="2556624" y="172720"/>
                  <a:pt x="2531224" y="182880"/>
                </a:cubicBezTo>
                <a:cubicBezTo>
                  <a:pt x="2412350" y="301754"/>
                  <a:pt x="2564959" y="158783"/>
                  <a:pt x="2424544" y="259080"/>
                </a:cubicBezTo>
                <a:cubicBezTo>
                  <a:pt x="2407006" y="271607"/>
                  <a:pt x="2396362" y="292273"/>
                  <a:pt x="2378824" y="304800"/>
                </a:cubicBezTo>
                <a:cubicBezTo>
                  <a:pt x="2360337" y="318005"/>
                  <a:pt x="2337589" y="324008"/>
                  <a:pt x="2317864" y="335280"/>
                </a:cubicBezTo>
                <a:cubicBezTo>
                  <a:pt x="2301961" y="344367"/>
                  <a:pt x="2288527" y="357569"/>
                  <a:pt x="2272144" y="365760"/>
                </a:cubicBezTo>
                <a:cubicBezTo>
                  <a:pt x="2257776" y="372944"/>
                  <a:pt x="2241189" y="374672"/>
                  <a:pt x="2226424" y="381000"/>
                </a:cubicBezTo>
                <a:cubicBezTo>
                  <a:pt x="2205542" y="389949"/>
                  <a:pt x="2186346" y="402531"/>
                  <a:pt x="2165464" y="411480"/>
                </a:cubicBezTo>
                <a:cubicBezTo>
                  <a:pt x="2150699" y="417808"/>
                  <a:pt x="2134112" y="419536"/>
                  <a:pt x="2119744" y="426720"/>
                </a:cubicBezTo>
                <a:cubicBezTo>
                  <a:pt x="2103361" y="434911"/>
                  <a:pt x="2090859" y="449985"/>
                  <a:pt x="2074024" y="457200"/>
                </a:cubicBezTo>
                <a:cubicBezTo>
                  <a:pt x="2054772" y="465451"/>
                  <a:pt x="2032676" y="465086"/>
                  <a:pt x="2013064" y="472440"/>
                </a:cubicBezTo>
                <a:cubicBezTo>
                  <a:pt x="1991792" y="480417"/>
                  <a:pt x="1973657" y="495736"/>
                  <a:pt x="1952104" y="502920"/>
                </a:cubicBezTo>
                <a:cubicBezTo>
                  <a:pt x="1912363" y="516167"/>
                  <a:pt x="1869079" y="517842"/>
                  <a:pt x="1830184" y="533400"/>
                </a:cubicBezTo>
                <a:cubicBezTo>
                  <a:pt x="1760677" y="561203"/>
                  <a:pt x="1689319" y="591476"/>
                  <a:pt x="1616824" y="609600"/>
                </a:cubicBezTo>
                <a:lnTo>
                  <a:pt x="1312024" y="685800"/>
                </a:lnTo>
                <a:lnTo>
                  <a:pt x="1190104" y="716280"/>
                </a:lnTo>
                <a:cubicBezTo>
                  <a:pt x="1169784" y="721360"/>
                  <a:pt x="1149015" y="724896"/>
                  <a:pt x="1129144" y="731520"/>
                </a:cubicBezTo>
                <a:cubicBezTo>
                  <a:pt x="1113904" y="736600"/>
                  <a:pt x="1098870" y="742347"/>
                  <a:pt x="1083424" y="746760"/>
                </a:cubicBezTo>
                <a:cubicBezTo>
                  <a:pt x="1018546" y="765297"/>
                  <a:pt x="928383" y="780816"/>
                  <a:pt x="870064" y="792480"/>
                </a:cubicBezTo>
                <a:cubicBezTo>
                  <a:pt x="844664" y="797560"/>
                  <a:pt x="818994" y="801438"/>
                  <a:pt x="793864" y="807720"/>
                </a:cubicBezTo>
                <a:cubicBezTo>
                  <a:pt x="747955" y="819197"/>
                  <a:pt x="687135" y="836124"/>
                  <a:pt x="641464" y="838200"/>
                </a:cubicBezTo>
                <a:cubicBezTo>
                  <a:pt x="448556" y="846969"/>
                  <a:pt x="255384" y="848360"/>
                  <a:pt x="62344" y="853440"/>
                </a:cubicBezTo>
                <a:cubicBezTo>
                  <a:pt x="42024" y="848360"/>
                  <a:pt x="10751" y="856934"/>
                  <a:pt x="1384" y="838200"/>
                </a:cubicBezTo>
                <a:cubicBezTo>
                  <a:pt x="-6807" y="821817"/>
                  <a:pt x="23673" y="808863"/>
                  <a:pt x="31864" y="792480"/>
                </a:cubicBezTo>
                <a:cubicBezTo>
                  <a:pt x="39048" y="778112"/>
                  <a:pt x="39920" y="761128"/>
                  <a:pt x="47104" y="746760"/>
                </a:cubicBezTo>
                <a:cubicBezTo>
                  <a:pt x="55295" y="730377"/>
                  <a:pt x="67876" y="716572"/>
                  <a:pt x="77584" y="701040"/>
                </a:cubicBezTo>
                <a:cubicBezTo>
                  <a:pt x="93283" y="675921"/>
                  <a:pt x="107605" y="649959"/>
                  <a:pt x="123304" y="624840"/>
                </a:cubicBezTo>
                <a:cubicBezTo>
                  <a:pt x="159220" y="567374"/>
                  <a:pt x="154794" y="580754"/>
                  <a:pt x="199504" y="518160"/>
                </a:cubicBezTo>
                <a:cubicBezTo>
                  <a:pt x="210150" y="503255"/>
                  <a:pt x="219211" y="487253"/>
                  <a:pt x="229984" y="472440"/>
                </a:cubicBezTo>
                <a:cubicBezTo>
                  <a:pt x="259863" y="431356"/>
                  <a:pt x="321424" y="350520"/>
                  <a:pt x="321424" y="350520"/>
                </a:cubicBezTo>
                <a:cubicBezTo>
                  <a:pt x="316344" y="365760"/>
                  <a:pt x="313368" y="381872"/>
                  <a:pt x="306184" y="396240"/>
                </a:cubicBezTo>
                <a:cubicBezTo>
                  <a:pt x="273509" y="461590"/>
                  <a:pt x="277171" y="427011"/>
                  <a:pt x="229984" y="487680"/>
                </a:cubicBezTo>
                <a:cubicBezTo>
                  <a:pt x="207494" y="516596"/>
                  <a:pt x="185407" y="546355"/>
                  <a:pt x="169024" y="579120"/>
                </a:cubicBezTo>
                <a:cubicBezTo>
                  <a:pt x="158864" y="599440"/>
                  <a:pt x="149816" y="620355"/>
                  <a:pt x="138544" y="640080"/>
                </a:cubicBezTo>
                <a:cubicBezTo>
                  <a:pt x="129457" y="655983"/>
                  <a:pt x="115503" y="669062"/>
                  <a:pt x="108064" y="685800"/>
                </a:cubicBezTo>
                <a:cubicBezTo>
                  <a:pt x="95015" y="715160"/>
                  <a:pt x="95406" y="750507"/>
                  <a:pt x="77584" y="777240"/>
                </a:cubicBezTo>
                <a:cubicBezTo>
                  <a:pt x="38193" y="836326"/>
                  <a:pt x="52896" y="805584"/>
                  <a:pt x="31864" y="868680"/>
                </a:cubicBezTo>
                <a:cubicBezTo>
                  <a:pt x="52184" y="889000"/>
                  <a:pt x="69835" y="912398"/>
                  <a:pt x="92824" y="929640"/>
                </a:cubicBezTo>
                <a:cubicBezTo>
                  <a:pt x="110999" y="943271"/>
                  <a:pt x="134303" y="948431"/>
                  <a:pt x="153784" y="960120"/>
                </a:cubicBezTo>
                <a:cubicBezTo>
                  <a:pt x="185196" y="978967"/>
                  <a:pt x="214744" y="1000760"/>
                  <a:pt x="245224" y="1021080"/>
                </a:cubicBezTo>
                <a:cubicBezTo>
                  <a:pt x="260464" y="1031240"/>
                  <a:pt x="279954" y="1036907"/>
                  <a:pt x="290944" y="1051560"/>
                </a:cubicBezTo>
                <a:cubicBezTo>
                  <a:pt x="394009" y="1188980"/>
                  <a:pt x="282103" y="1053861"/>
                  <a:pt x="382384" y="1143000"/>
                </a:cubicBezTo>
                <a:cubicBezTo>
                  <a:pt x="414601" y="1171638"/>
                  <a:pt x="443344" y="1203960"/>
                  <a:pt x="473824" y="1234440"/>
                </a:cubicBezTo>
                <a:cubicBezTo>
                  <a:pt x="489064" y="1249680"/>
                  <a:pt x="501611" y="1268205"/>
                  <a:pt x="519544" y="1280160"/>
                </a:cubicBezTo>
                <a:cubicBezTo>
                  <a:pt x="571242" y="1314625"/>
                  <a:pt x="552312" y="1297688"/>
                  <a:pt x="580504" y="132588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3819462" y="4973503"/>
            <a:ext cx="4053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“</a:t>
            </a:r>
            <a:r>
              <a:rPr lang="en-US" sz="2400" smtClean="0">
                <a:latin typeface="Courier" charset="0"/>
                <a:ea typeface="Courier" charset="0"/>
                <a:cs typeface="Courier" charset="0"/>
              </a:rPr>
              <a:t>Nick Troccoli”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725439" y="2308376"/>
            <a:ext cx="2335070" cy="329994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1384455" y="3694263"/>
            <a:ext cx="9713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mtClean="0"/>
              <a:t>Nick Troccoli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818258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/>
      <p:bldP spid="19" grpId="0" animBg="1"/>
      <p:bldP spid="20" grpId="0"/>
      <p:bldP spid="2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Facebook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70621"/>
            <a:ext cx="2871216" cy="4731606"/>
          </a:xfrm>
          <a:prstGeom prst="rect">
            <a:avLst/>
          </a:prstGeom>
        </p:spPr>
      </p:pic>
      <p:sp>
        <p:nvSpPr>
          <p:cNvPr id="11" name="Can 10"/>
          <p:cNvSpPr/>
          <p:nvPr/>
        </p:nvSpPr>
        <p:spPr>
          <a:xfrm>
            <a:off x="6553200" y="1670621"/>
            <a:ext cx="2133600" cy="2819400"/>
          </a:xfrm>
          <a:prstGeom prst="can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6462471" y="1208956"/>
            <a:ext cx="23150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Facebook </a:t>
            </a:r>
            <a:r>
              <a:rPr lang="en-US" sz="2400" dirty="0" smtClean="0"/>
              <a:t>Server</a:t>
            </a:r>
            <a:endParaRPr lang="en-US" sz="24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/>
          <a:srcRect l="28848" r="26392"/>
          <a:stretch/>
        </p:blipFill>
        <p:spPr>
          <a:xfrm>
            <a:off x="6934200" y="2356422"/>
            <a:ext cx="1307425" cy="1752600"/>
          </a:xfrm>
          <a:prstGeom prst="rect">
            <a:avLst/>
          </a:prstGeom>
        </p:spPr>
      </p:pic>
      <p:sp>
        <p:nvSpPr>
          <p:cNvPr id="17" name="Freeform 16"/>
          <p:cNvSpPr/>
          <p:nvPr/>
        </p:nvSpPr>
        <p:spPr>
          <a:xfrm>
            <a:off x="3328415" y="1558827"/>
            <a:ext cx="3088691" cy="1262778"/>
          </a:xfrm>
          <a:custGeom>
            <a:avLst/>
            <a:gdLst>
              <a:gd name="connsiteX0" fmla="*/ 0 w 3822492"/>
              <a:gd name="connsiteY0" fmla="*/ 1262778 h 1262778"/>
              <a:gd name="connsiteX1" fmla="*/ 29980 w 3822492"/>
              <a:gd name="connsiteY1" fmla="*/ 1157847 h 1262778"/>
              <a:gd name="connsiteX2" fmla="*/ 59961 w 3822492"/>
              <a:gd name="connsiteY2" fmla="*/ 1127867 h 1262778"/>
              <a:gd name="connsiteX3" fmla="*/ 119921 w 3822492"/>
              <a:gd name="connsiteY3" fmla="*/ 1037926 h 1262778"/>
              <a:gd name="connsiteX4" fmla="*/ 179882 w 3822492"/>
              <a:gd name="connsiteY4" fmla="*/ 947985 h 1262778"/>
              <a:gd name="connsiteX5" fmla="*/ 209862 w 3822492"/>
              <a:gd name="connsiteY5" fmla="*/ 903015 h 1262778"/>
              <a:gd name="connsiteX6" fmla="*/ 494676 w 3822492"/>
              <a:gd name="connsiteY6" fmla="*/ 648182 h 1262778"/>
              <a:gd name="connsiteX7" fmla="*/ 629587 w 3822492"/>
              <a:gd name="connsiteY7" fmla="*/ 573231 h 1262778"/>
              <a:gd name="connsiteX8" fmla="*/ 674558 w 3822492"/>
              <a:gd name="connsiteY8" fmla="*/ 543251 h 1262778"/>
              <a:gd name="connsiteX9" fmla="*/ 764499 w 3822492"/>
              <a:gd name="connsiteY9" fmla="*/ 513270 h 1262778"/>
              <a:gd name="connsiteX10" fmla="*/ 809469 w 3822492"/>
              <a:gd name="connsiteY10" fmla="*/ 483290 h 1262778"/>
              <a:gd name="connsiteX11" fmla="*/ 869430 w 3822492"/>
              <a:gd name="connsiteY11" fmla="*/ 468300 h 1262778"/>
              <a:gd name="connsiteX12" fmla="*/ 974361 w 3822492"/>
              <a:gd name="connsiteY12" fmla="*/ 438319 h 1262778"/>
              <a:gd name="connsiteX13" fmla="*/ 1079292 w 3822492"/>
              <a:gd name="connsiteY13" fmla="*/ 423329 h 1262778"/>
              <a:gd name="connsiteX14" fmla="*/ 1154243 w 3822492"/>
              <a:gd name="connsiteY14" fmla="*/ 408339 h 1262778"/>
              <a:gd name="connsiteX15" fmla="*/ 1454046 w 3822492"/>
              <a:gd name="connsiteY15" fmla="*/ 378359 h 1262778"/>
              <a:gd name="connsiteX16" fmla="*/ 2773180 w 3822492"/>
              <a:gd name="connsiteY16" fmla="*/ 363369 h 1262778"/>
              <a:gd name="connsiteX17" fmla="*/ 2953062 w 3822492"/>
              <a:gd name="connsiteY17" fmla="*/ 333388 h 1262778"/>
              <a:gd name="connsiteX18" fmla="*/ 3028013 w 3822492"/>
              <a:gd name="connsiteY18" fmla="*/ 318398 h 1262778"/>
              <a:gd name="connsiteX19" fmla="*/ 3282846 w 3822492"/>
              <a:gd name="connsiteY19" fmla="*/ 303408 h 1262778"/>
              <a:gd name="connsiteX20" fmla="*/ 3747541 w 3822492"/>
              <a:gd name="connsiteY20" fmla="*/ 273428 h 1262778"/>
              <a:gd name="connsiteX21" fmla="*/ 3807502 w 3822492"/>
              <a:gd name="connsiteY21" fmla="*/ 258438 h 1262778"/>
              <a:gd name="connsiteX22" fmla="*/ 3777521 w 3822492"/>
              <a:gd name="connsiteY22" fmla="*/ 213467 h 1262778"/>
              <a:gd name="connsiteX23" fmla="*/ 3672590 w 3822492"/>
              <a:gd name="connsiteY23" fmla="*/ 108536 h 1262778"/>
              <a:gd name="connsiteX24" fmla="*/ 3627620 w 3822492"/>
              <a:gd name="connsiteY24" fmla="*/ 63565 h 1262778"/>
              <a:gd name="connsiteX25" fmla="*/ 3567659 w 3822492"/>
              <a:gd name="connsiteY25" fmla="*/ 33585 h 1262778"/>
              <a:gd name="connsiteX26" fmla="*/ 3522689 w 3822492"/>
              <a:gd name="connsiteY26" fmla="*/ 3605 h 1262778"/>
              <a:gd name="connsiteX27" fmla="*/ 3552669 w 3822492"/>
              <a:gd name="connsiteY27" fmla="*/ 48575 h 1262778"/>
              <a:gd name="connsiteX28" fmla="*/ 3642610 w 3822492"/>
              <a:gd name="connsiteY28" fmla="*/ 108536 h 1262778"/>
              <a:gd name="connsiteX29" fmla="*/ 3702571 w 3822492"/>
              <a:gd name="connsiteY29" fmla="*/ 153506 h 1262778"/>
              <a:gd name="connsiteX30" fmla="*/ 3732551 w 3822492"/>
              <a:gd name="connsiteY30" fmla="*/ 183487 h 1262778"/>
              <a:gd name="connsiteX31" fmla="*/ 3822492 w 3822492"/>
              <a:gd name="connsiteY31" fmla="*/ 258438 h 1262778"/>
              <a:gd name="connsiteX32" fmla="*/ 3792512 w 3822492"/>
              <a:gd name="connsiteY32" fmla="*/ 318398 h 1262778"/>
              <a:gd name="connsiteX33" fmla="*/ 3777521 w 3822492"/>
              <a:gd name="connsiteY33" fmla="*/ 393349 h 1262778"/>
              <a:gd name="connsiteX34" fmla="*/ 3732551 w 3822492"/>
              <a:gd name="connsiteY34" fmla="*/ 453310 h 1262778"/>
              <a:gd name="connsiteX35" fmla="*/ 3702571 w 3822492"/>
              <a:gd name="connsiteY35" fmla="*/ 498280 h 1262778"/>
              <a:gd name="connsiteX36" fmla="*/ 3672590 w 3822492"/>
              <a:gd name="connsiteY36" fmla="*/ 573231 h 1262778"/>
              <a:gd name="connsiteX37" fmla="*/ 3612630 w 3822492"/>
              <a:gd name="connsiteY37" fmla="*/ 753113 h 1262778"/>
              <a:gd name="connsiteX38" fmla="*/ 3582649 w 3822492"/>
              <a:gd name="connsiteY38" fmla="*/ 798083 h 1262778"/>
              <a:gd name="connsiteX39" fmla="*/ 3552669 w 3822492"/>
              <a:gd name="connsiteY39" fmla="*/ 858044 h 1262778"/>
              <a:gd name="connsiteX40" fmla="*/ 3537679 w 3822492"/>
              <a:gd name="connsiteY40" fmla="*/ 888024 h 1262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822492" h="1262778">
                <a:moveTo>
                  <a:pt x="0" y="1262778"/>
                </a:moveTo>
                <a:cubicBezTo>
                  <a:pt x="2800" y="1251579"/>
                  <a:pt x="20764" y="1173206"/>
                  <a:pt x="29980" y="1157847"/>
                </a:cubicBezTo>
                <a:cubicBezTo>
                  <a:pt x="37251" y="1145728"/>
                  <a:pt x="51481" y="1139173"/>
                  <a:pt x="59961" y="1127867"/>
                </a:cubicBezTo>
                <a:cubicBezTo>
                  <a:pt x="81580" y="1099042"/>
                  <a:pt x="99934" y="1067906"/>
                  <a:pt x="119921" y="1037926"/>
                </a:cubicBezTo>
                <a:lnTo>
                  <a:pt x="179882" y="947985"/>
                </a:lnTo>
                <a:cubicBezTo>
                  <a:pt x="189875" y="932995"/>
                  <a:pt x="197123" y="915754"/>
                  <a:pt x="209862" y="903015"/>
                </a:cubicBezTo>
                <a:cubicBezTo>
                  <a:pt x="324030" y="788847"/>
                  <a:pt x="325610" y="783435"/>
                  <a:pt x="494676" y="648182"/>
                </a:cubicBezTo>
                <a:cubicBezTo>
                  <a:pt x="652221" y="522146"/>
                  <a:pt x="526553" y="624747"/>
                  <a:pt x="629587" y="573231"/>
                </a:cubicBezTo>
                <a:cubicBezTo>
                  <a:pt x="645701" y="565174"/>
                  <a:pt x="658095" y="550568"/>
                  <a:pt x="674558" y="543251"/>
                </a:cubicBezTo>
                <a:cubicBezTo>
                  <a:pt x="703436" y="530416"/>
                  <a:pt x="764499" y="513270"/>
                  <a:pt x="764499" y="513270"/>
                </a:cubicBezTo>
                <a:cubicBezTo>
                  <a:pt x="779489" y="503277"/>
                  <a:pt x="792910" y="490387"/>
                  <a:pt x="809469" y="483290"/>
                </a:cubicBezTo>
                <a:cubicBezTo>
                  <a:pt x="828405" y="475174"/>
                  <a:pt x="849621" y="473960"/>
                  <a:pt x="869430" y="468300"/>
                </a:cubicBezTo>
                <a:cubicBezTo>
                  <a:pt x="925616" y="452247"/>
                  <a:pt x="909930" y="450034"/>
                  <a:pt x="974361" y="438319"/>
                </a:cubicBezTo>
                <a:cubicBezTo>
                  <a:pt x="1009123" y="431998"/>
                  <a:pt x="1044441" y="429137"/>
                  <a:pt x="1079292" y="423329"/>
                </a:cubicBezTo>
                <a:cubicBezTo>
                  <a:pt x="1104424" y="419140"/>
                  <a:pt x="1129021" y="411942"/>
                  <a:pt x="1154243" y="408339"/>
                </a:cubicBezTo>
                <a:cubicBezTo>
                  <a:pt x="1195667" y="402421"/>
                  <a:pt x="1425033" y="378945"/>
                  <a:pt x="1454046" y="378359"/>
                </a:cubicBezTo>
                <a:lnTo>
                  <a:pt x="2773180" y="363369"/>
                </a:lnTo>
                <a:cubicBezTo>
                  <a:pt x="2833141" y="353375"/>
                  <a:pt x="2893455" y="345309"/>
                  <a:pt x="2953062" y="333388"/>
                </a:cubicBezTo>
                <a:cubicBezTo>
                  <a:pt x="2978046" y="328391"/>
                  <a:pt x="3002639" y="320705"/>
                  <a:pt x="3028013" y="318398"/>
                </a:cubicBezTo>
                <a:cubicBezTo>
                  <a:pt x="3112755" y="310694"/>
                  <a:pt x="3197921" y="308716"/>
                  <a:pt x="3282846" y="303408"/>
                </a:cubicBezTo>
                <a:lnTo>
                  <a:pt x="3747541" y="273428"/>
                </a:lnTo>
                <a:cubicBezTo>
                  <a:pt x="3767528" y="268431"/>
                  <a:pt x="3798289" y="276865"/>
                  <a:pt x="3807502" y="258438"/>
                </a:cubicBezTo>
                <a:cubicBezTo>
                  <a:pt x="3815559" y="242324"/>
                  <a:pt x="3789385" y="227026"/>
                  <a:pt x="3777521" y="213467"/>
                </a:cubicBezTo>
                <a:cubicBezTo>
                  <a:pt x="3777481" y="213421"/>
                  <a:pt x="3693593" y="129539"/>
                  <a:pt x="3672590" y="108536"/>
                </a:cubicBezTo>
                <a:cubicBezTo>
                  <a:pt x="3657600" y="93546"/>
                  <a:pt x="3646581" y="73045"/>
                  <a:pt x="3627620" y="63565"/>
                </a:cubicBezTo>
                <a:cubicBezTo>
                  <a:pt x="3607633" y="53572"/>
                  <a:pt x="3587061" y="44672"/>
                  <a:pt x="3567659" y="33585"/>
                </a:cubicBezTo>
                <a:cubicBezTo>
                  <a:pt x="3552017" y="24647"/>
                  <a:pt x="3512696" y="-11385"/>
                  <a:pt x="3522689" y="3605"/>
                </a:cubicBezTo>
                <a:cubicBezTo>
                  <a:pt x="3532682" y="18595"/>
                  <a:pt x="3539111" y="36712"/>
                  <a:pt x="3552669" y="48575"/>
                </a:cubicBezTo>
                <a:cubicBezTo>
                  <a:pt x="3579786" y="72302"/>
                  <a:pt x="3613784" y="86917"/>
                  <a:pt x="3642610" y="108536"/>
                </a:cubicBezTo>
                <a:cubicBezTo>
                  <a:pt x="3662597" y="123526"/>
                  <a:pt x="3683378" y="137512"/>
                  <a:pt x="3702571" y="153506"/>
                </a:cubicBezTo>
                <a:cubicBezTo>
                  <a:pt x="3713428" y="162554"/>
                  <a:pt x="3721694" y="174439"/>
                  <a:pt x="3732551" y="183487"/>
                </a:cubicBezTo>
                <a:cubicBezTo>
                  <a:pt x="3839452" y="272571"/>
                  <a:pt x="3754689" y="190633"/>
                  <a:pt x="3822492" y="258438"/>
                </a:cubicBezTo>
                <a:cubicBezTo>
                  <a:pt x="3812499" y="278425"/>
                  <a:pt x="3799578" y="297199"/>
                  <a:pt x="3792512" y="318398"/>
                </a:cubicBezTo>
                <a:cubicBezTo>
                  <a:pt x="3784455" y="342569"/>
                  <a:pt x="3787869" y="370066"/>
                  <a:pt x="3777521" y="393349"/>
                </a:cubicBezTo>
                <a:cubicBezTo>
                  <a:pt x="3767374" y="416179"/>
                  <a:pt x="3747072" y="432980"/>
                  <a:pt x="3732551" y="453310"/>
                </a:cubicBezTo>
                <a:cubicBezTo>
                  <a:pt x="3722080" y="467970"/>
                  <a:pt x="3710628" y="482166"/>
                  <a:pt x="3702571" y="498280"/>
                </a:cubicBezTo>
                <a:cubicBezTo>
                  <a:pt x="3690537" y="522347"/>
                  <a:pt x="3681546" y="547857"/>
                  <a:pt x="3672590" y="573231"/>
                </a:cubicBezTo>
                <a:cubicBezTo>
                  <a:pt x="3651554" y="632832"/>
                  <a:pt x="3647690" y="700525"/>
                  <a:pt x="3612630" y="753113"/>
                </a:cubicBezTo>
                <a:cubicBezTo>
                  <a:pt x="3602636" y="768103"/>
                  <a:pt x="3591587" y="782441"/>
                  <a:pt x="3582649" y="798083"/>
                </a:cubicBezTo>
                <a:cubicBezTo>
                  <a:pt x="3571562" y="817485"/>
                  <a:pt x="3562662" y="838057"/>
                  <a:pt x="3552669" y="858044"/>
                </a:cubicBezTo>
                <a:lnTo>
                  <a:pt x="3537679" y="888024"/>
                </a:ln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3014826" y="2765935"/>
            <a:ext cx="3651150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dirty="0" smtClean="0">
                <a:latin typeface="Courier" charset="0"/>
                <a:ea typeface="Courier" charset="0"/>
                <a:cs typeface="Courier" charset="0"/>
              </a:rPr>
              <a:t>Send me the </a:t>
            </a:r>
            <a:r>
              <a:rPr lang="en-US" sz="2100" b="1" dirty="0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cover photo</a:t>
            </a:r>
            <a:r>
              <a:rPr lang="en-US" sz="2100" dirty="0" smtClean="0">
                <a:latin typeface="Courier" charset="0"/>
                <a:ea typeface="Courier" charset="0"/>
                <a:cs typeface="Courier" charset="0"/>
              </a:rPr>
              <a:t> for </a:t>
            </a:r>
            <a:r>
              <a:rPr lang="en-US" sz="2100" dirty="0" err="1" smtClean="0">
                <a:latin typeface="Courier" charset="0"/>
                <a:ea typeface="Courier" charset="0"/>
                <a:cs typeface="Courier" charset="0"/>
              </a:rPr>
              <a:t>troccoli@stanford.edu</a:t>
            </a:r>
            <a:endParaRPr lang="en-US" sz="21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9" name="Freeform 18"/>
          <p:cNvSpPr/>
          <p:nvPr/>
        </p:nvSpPr>
        <p:spPr>
          <a:xfrm>
            <a:off x="3464510" y="4158194"/>
            <a:ext cx="2820784" cy="1325880"/>
          </a:xfrm>
          <a:custGeom>
            <a:avLst/>
            <a:gdLst>
              <a:gd name="connsiteX0" fmla="*/ 2820784 w 2820784"/>
              <a:gd name="connsiteY0" fmla="*/ 0 h 1325880"/>
              <a:gd name="connsiteX1" fmla="*/ 2759824 w 2820784"/>
              <a:gd name="connsiteY1" fmla="*/ 60960 h 1325880"/>
              <a:gd name="connsiteX2" fmla="*/ 2607424 w 2820784"/>
              <a:gd name="connsiteY2" fmla="*/ 152400 h 1325880"/>
              <a:gd name="connsiteX3" fmla="*/ 2531224 w 2820784"/>
              <a:gd name="connsiteY3" fmla="*/ 182880 h 1325880"/>
              <a:gd name="connsiteX4" fmla="*/ 2424544 w 2820784"/>
              <a:gd name="connsiteY4" fmla="*/ 259080 h 1325880"/>
              <a:gd name="connsiteX5" fmla="*/ 2378824 w 2820784"/>
              <a:gd name="connsiteY5" fmla="*/ 304800 h 1325880"/>
              <a:gd name="connsiteX6" fmla="*/ 2317864 w 2820784"/>
              <a:gd name="connsiteY6" fmla="*/ 335280 h 1325880"/>
              <a:gd name="connsiteX7" fmla="*/ 2272144 w 2820784"/>
              <a:gd name="connsiteY7" fmla="*/ 365760 h 1325880"/>
              <a:gd name="connsiteX8" fmla="*/ 2226424 w 2820784"/>
              <a:gd name="connsiteY8" fmla="*/ 381000 h 1325880"/>
              <a:gd name="connsiteX9" fmla="*/ 2165464 w 2820784"/>
              <a:gd name="connsiteY9" fmla="*/ 411480 h 1325880"/>
              <a:gd name="connsiteX10" fmla="*/ 2119744 w 2820784"/>
              <a:gd name="connsiteY10" fmla="*/ 426720 h 1325880"/>
              <a:gd name="connsiteX11" fmla="*/ 2074024 w 2820784"/>
              <a:gd name="connsiteY11" fmla="*/ 457200 h 1325880"/>
              <a:gd name="connsiteX12" fmla="*/ 2013064 w 2820784"/>
              <a:gd name="connsiteY12" fmla="*/ 472440 h 1325880"/>
              <a:gd name="connsiteX13" fmla="*/ 1952104 w 2820784"/>
              <a:gd name="connsiteY13" fmla="*/ 502920 h 1325880"/>
              <a:gd name="connsiteX14" fmla="*/ 1830184 w 2820784"/>
              <a:gd name="connsiteY14" fmla="*/ 533400 h 1325880"/>
              <a:gd name="connsiteX15" fmla="*/ 1616824 w 2820784"/>
              <a:gd name="connsiteY15" fmla="*/ 609600 h 1325880"/>
              <a:gd name="connsiteX16" fmla="*/ 1312024 w 2820784"/>
              <a:gd name="connsiteY16" fmla="*/ 685800 h 1325880"/>
              <a:gd name="connsiteX17" fmla="*/ 1190104 w 2820784"/>
              <a:gd name="connsiteY17" fmla="*/ 716280 h 1325880"/>
              <a:gd name="connsiteX18" fmla="*/ 1129144 w 2820784"/>
              <a:gd name="connsiteY18" fmla="*/ 731520 h 1325880"/>
              <a:gd name="connsiteX19" fmla="*/ 1083424 w 2820784"/>
              <a:gd name="connsiteY19" fmla="*/ 746760 h 1325880"/>
              <a:gd name="connsiteX20" fmla="*/ 870064 w 2820784"/>
              <a:gd name="connsiteY20" fmla="*/ 792480 h 1325880"/>
              <a:gd name="connsiteX21" fmla="*/ 793864 w 2820784"/>
              <a:gd name="connsiteY21" fmla="*/ 807720 h 1325880"/>
              <a:gd name="connsiteX22" fmla="*/ 641464 w 2820784"/>
              <a:gd name="connsiteY22" fmla="*/ 838200 h 1325880"/>
              <a:gd name="connsiteX23" fmla="*/ 62344 w 2820784"/>
              <a:gd name="connsiteY23" fmla="*/ 853440 h 1325880"/>
              <a:gd name="connsiteX24" fmla="*/ 1384 w 2820784"/>
              <a:gd name="connsiteY24" fmla="*/ 838200 h 1325880"/>
              <a:gd name="connsiteX25" fmla="*/ 31864 w 2820784"/>
              <a:gd name="connsiteY25" fmla="*/ 792480 h 1325880"/>
              <a:gd name="connsiteX26" fmla="*/ 47104 w 2820784"/>
              <a:gd name="connsiteY26" fmla="*/ 746760 h 1325880"/>
              <a:gd name="connsiteX27" fmla="*/ 77584 w 2820784"/>
              <a:gd name="connsiteY27" fmla="*/ 701040 h 1325880"/>
              <a:gd name="connsiteX28" fmla="*/ 123304 w 2820784"/>
              <a:gd name="connsiteY28" fmla="*/ 624840 h 1325880"/>
              <a:gd name="connsiteX29" fmla="*/ 199504 w 2820784"/>
              <a:gd name="connsiteY29" fmla="*/ 518160 h 1325880"/>
              <a:gd name="connsiteX30" fmla="*/ 229984 w 2820784"/>
              <a:gd name="connsiteY30" fmla="*/ 472440 h 1325880"/>
              <a:gd name="connsiteX31" fmla="*/ 321424 w 2820784"/>
              <a:gd name="connsiteY31" fmla="*/ 350520 h 1325880"/>
              <a:gd name="connsiteX32" fmla="*/ 306184 w 2820784"/>
              <a:gd name="connsiteY32" fmla="*/ 396240 h 1325880"/>
              <a:gd name="connsiteX33" fmla="*/ 229984 w 2820784"/>
              <a:gd name="connsiteY33" fmla="*/ 487680 h 1325880"/>
              <a:gd name="connsiteX34" fmla="*/ 169024 w 2820784"/>
              <a:gd name="connsiteY34" fmla="*/ 579120 h 1325880"/>
              <a:gd name="connsiteX35" fmla="*/ 138544 w 2820784"/>
              <a:gd name="connsiteY35" fmla="*/ 640080 h 1325880"/>
              <a:gd name="connsiteX36" fmla="*/ 108064 w 2820784"/>
              <a:gd name="connsiteY36" fmla="*/ 685800 h 1325880"/>
              <a:gd name="connsiteX37" fmla="*/ 77584 w 2820784"/>
              <a:gd name="connsiteY37" fmla="*/ 777240 h 1325880"/>
              <a:gd name="connsiteX38" fmla="*/ 31864 w 2820784"/>
              <a:gd name="connsiteY38" fmla="*/ 868680 h 1325880"/>
              <a:gd name="connsiteX39" fmla="*/ 92824 w 2820784"/>
              <a:gd name="connsiteY39" fmla="*/ 929640 h 1325880"/>
              <a:gd name="connsiteX40" fmla="*/ 153784 w 2820784"/>
              <a:gd name="connsiteY40" fmla="*/ 960120 h 1325880"/>
              <a:gd name="connsiteX41" fmla="*/ 245224 w 2820784"/>
              <a:gd name="connsiteY41" fmla="*/ 1021080 h 1325880"/>
              <a:gd name="connsiteX42" fmla="*/ 290944 w 2820784"/>
              <a:gd name="connsiteY42" fmla="*/ 1051560 h 1325880"/>
              <a:gd name="connsiteX43" fmla="*/ 382384 w 2820784"/>
              <a:gd name="connsiteY43" fmla="*/ 1143000 h 1325880"/>
              <a:gd name="connsiteX44" fmla="*/ 473824 w 2820784"/>
              <a:gd name="connsiteY44" fmla="*/ 1234440 h 1325880"/>
              <a:gd name="connsiteX45" fmla="*/ 519544 w 2820784"/>
              <a:gd name="connsiteY45" fmla="*/ 1280160 h 1325880"/>
              <a:gd name="connsiteX46" fmla="*/ 580504 w 2820784"/>
              <a:gd name="connsiteY46" fmla="*/ 1325880 h 1325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2820784" h="1325880">
                <a:moveTo>
                  <a:pt x="2820784" y="0"/>
                </a:moveTo>
                <a:cubicBezTo>
                  <a:pt x="2800464" y="20320"/>
                  <a:pt x="2782264" y="43008"/>
                  <a:pt x="2759824" y="60960"/>
                </a:cubicBezTo>
                <a:cubicBezTo>
                  <a:pt x="2714473" y="97241"/>
                  <a:pt x="2660843" y="128658"/>
                  <a:pt x="2607424" y="152400"/>
                </a:cubicBezTo>
                <a:cubicBezTo>
                  <a:pt x="2582425" y="163511"/>
                  <a:pt x="2556624" y="172720"/>
                  <a:pt x="2531224" y="182880"/>
                </a:cubicBezTo>
                <a:cubicBezTo>
                  <a:pt x="2412350" y="301754"/>
                  <a:pt x="2564959" y="158783"/>
                  <a:pt x="2424544" y="259080"/>
                </a:cubicBezTo>
                <a:cubicBezTo>
                  <a:pt x="2407006" y="271607"/>
                  <a:pt x="2396362" y="292273"/>
                  <a:pt x="2378824" y="304800"/>
                </a:cubicBezTo>
                <a:cubicBezTo>
                  <a:pt x="2360337" y="318005"/>
                  <a:pt x="2337589" y="324008"/>
                  <a:pt x="2317864" y="335280"/>
                </a:cubicBezTo>
                <a:cubicBezTo>
                  <a:pt x="2301961" y="344367"/>
                  <a:pt x="2288527" y="357569"/>
                  <a:pt x="2272144" y="365760"/>
                </a:cubicBezTo>
                <a:cubicBezTo>
                  <a:pt x="2257776" y="372944"/>
                  <a:pt x="2241189" y="374672"/>
                  <a:pt x="2226424" y="381000"/>
                </a:cubicBezTo>
                <a:cubicBezTo>
                  <a:pt x="2205542" y="389949"/>
                  <a:pt x="2186346" y="402531"/>
                  <a:pt x="2165464" y="411480"/>
                </a:cubicBezTo>
                <a:cubicBezTo>
                  <a:pt x="2150699" y="417808"/>
                  <a:pt x="2134112" y="419536"/>
                  <a:pt x="2119744" y="426720"/>
                </a:cubicBezTo>
                <a:cubicBezTo>
                  <a:pt x="2103361" y="434911"/>
                  <a:pt x="2090859" y="449985"/>
                  <a:pt x="2074024" y="457200"/>
                </a:cubicBezTo>
                <a:cubicBezTo>
                  <a:pt x="2054772" y="465451"/>
                  <a:pt x="2032676" y="465086"/>
                  <a:pt x="2013064" y="472440"/>
                </a:cubicBezTo>
                <a:cubicBezTo>
                  <a:pt x="1991792" y="480417"/>
                  <a:pt x="1973657" y="495736"/>
                  <a:pt x="1952104" y="502920"/>
                </a:cubicBezTo>
                <a:cubicBezTo>
                  <a:pt x="1912363" y="516167"/>
                  <a:pt x="1869079" y="517842"/>
                  <a:pt x="1830184" y="533400"/>
                </a:cubicBezTo>
                <a:cubicBezTo>
                  <a:pt x="1760677" y="561203"/>
                  <a:pt x="1689319" y="591476"/>
                  <a:pt x="1616824" y="609600"/>
                </a:cubicBezTo>
                <a:lnTo>
                  <a:pt x="1312024" y="685800"/>
                </a:lnTo>
                <a:lnTo>
                  <a:pt x="1190104" y="716280"/>
                </a:lnTo>
                <a:cubicBezTo>
                  <a:pt x="1169784" y="721360"/>
                  <a:pt x="1149015" y="724896"/>
                  <a:pt x="1129144" y="731520"/>
                </a:cubicBezTo>
                <a:cubicBezTo>
                  <a:pt x="1113904" y="736600"/>
                  <a:pt x="1098870" y="742347"/>
                  <a:pt x="1083424" y="746760"/>
                </a:cubicBezTo>
                <a:cubicBezTo>
                  <a:pt x="1018546" y="765297"/>
                  <a:pt x="928383" y="780816"/>
                  <a:pt x="870064" y="792480"/>
                </a:cubicBezTo>
                <a:cubicBezTo>
                  <a:pt x="844664" y="797560"/>
                  <a:pt x="818994" y="801438"/>
                  <a:pt x="793864" y="807720"/>
                </a:cubicBezTo>
                <a:cubicBezTo>
                  <a:pt x="747955" y="819197"/>
                  <a:pt x="687135" y="836124"/>
                  <a:pt x="641464" y="838200"/>
                </a:cubicBezTo>
                <a:cubicBezTo>
                  <a:pt x="448556" y="846969"/>
                  <a:pt x="255384" y="848360"/>
                  <a:pt x="62344" y="853440"/>
                </a:cubicBezTo>
                <a:cubicBezTo>
                  <a:pt x="42024" y="848360"/>
                  <a:pt x="10751" y="856934"/>
                  <a:pt x="1384" y="838200"/>
                </a:cubicBezTo>
                <a:cubicBezTo>
                  <a:pt x="-6807" y="821817"/>
                  <a:pt x="23673" y="808863"/>
                  <a:pt x="31864" y="792480"/>
                </a:cubicBezTo>
                <a:cubicBezTo>
                  <a:pt x="39048" y="778112"/>
                  <a:pt x="39920" y="761128"/>
                  <a:pt x="47104" y="746760"/>
                </a:cubicBezTo>
                <a:cubicBezTo>
                  <a:pt x="55295" y="730377"/>
                  <a:pt x="67876" y="716572"/>
                  <a:pt x="77584" y="701040"/>
                </a:cubicBezTo>
                <a:cubicBezTo>
                  <a:pt x="93283" y="675921"/>
                  <a:pt x="107605" y="649959"/>
                  <a:pt x="123304" y="624840"/>
                </a:cubicBezTo>
                <a:cubicBezTo>
                  <a:pt x="159220" y="567374"/>
                  <a:pt x="154794" y="580754"/>
                  <a:pt x="199504" y="518160"/>
                </a:cubicBezTo>
                <a:cubicBezTo>
                  <a:pt x="210150" y="503255"/>
                  <a:pt x="219211" y="487253"/>
                  <a:pt x="229984" y="472440"/>
                </a:cubicBezTo>
                <a:cubicBezTo>
                  <a:pt x="259863" y="431356"/>
                  <a:pt x="321424" y="350520"/>
                  <a:pt x="321424" y="350520"/>
                </a:cubicBezTo>
                <a:cubicBezTo>
                  <a:pt x="316344" y="365760"/>
                  <a:pt x="313368" y="381872"/>
                  <a:pt x="306184" y="396240"/>
                </a:cubicBezTo>
                <a:cubicBezTo>
                  <a:pt x="273509" y="461590"/>
                  <a:pt x="277171" y="427011"/>
                  <a:pt x="229984" y="487680"/>
                </a:cubicBezTo>
                <a:cubicBezTo>
                  <a:pt x="207494" y="516596"/>
                  <a:pt x="185407" y="546355"/>
                  <a:pt x="169024" y="579120"/>
                </a:cubicBezTo>
                <a:cubicBezTo>
                  <a:pt x="158864" y="599440"/>
                  <a:pt x="149816" y="620355"/>
                  <a:pt x="138544" y="640080"/>
                </a:cubicBezTo>
                <a:cubicBezTo>
                  <a:pt x="129457" y="655983"/>
                  <a:pt x="115503" y="669062"/>
                  <a:pt x="108064" y="685800"/>
                </a:cubicBezTo>
                <a:cubicBezTo>
                  <a:pt x="95015" y="715160"/>
                  <a:pt x="95406" y="750507"/>
                  <a:pt x="77584" y="777240"/>
                </a:cubicBezTo>
                <a:cubicBezTo>
                  <a:pt x="38193" y="836326"/>
                  <a:pt x="52896" y="805584"/>
                  <a:pt x="31864" y="868680"/>
                </a:cubicBezTo>
                <a:cubicBezTo>
                  <a:pt x="52184" y="889000"/>
                  <a:pt x="69835" y="912398"/>
                  <a:pt x="92824" y="929640"/>
                </a:cubicBezTo>
                <a:cubicBezTo>
                  <a:pt x="110999" y="943271"/>
                  <a:pt x="134303" y="948431"/>
                  <a:pt x="153784" y="960120"/>
                </a:cubicBezTo>
                <a:cubicBezTo>
                  <a:pt x="185196" y="978967"/>
                  <a:pt x="214744" y="1000760"/>
                  <a:pt x="245224" y="1021080"/>
                </a:cubicBezTo>
                <a:cubicBezTo>
                  <a:pt x="260464" y="1031240"/>
                  <a:pt x="279954" y="1036907"/>
                  <a:pt x="290944" y="1051560"/>
                </a:cubicBezTo>
                <a:cubicBezTo>
                  <a:pt x="394009" y="1188980"/>
                  <a:pt x="282103" y="1053861"/>
                  <a:pt x="382384" y="1143000"/>
                </a:cubicBezTo>
                <a:cubicBezTo>
                  <a:pt x="414601" y="1171638"/>
                  <a:pt x="443344" y="1203960"/>
                  <a:pt x="473824" y="1234440"/>
                </a:cubicBezTo>
                <a:cubicBezTo>
                  <a:pt x="489064" y="1249680"/>
                  <a:pt x="501611" y="1268205"/>
                  <a:pt x="519544" y="1280160"/>
                </a:cubicBezTo>
                <a:cubicBezTo>
                  <a:pt x="571242" y="1314625"/>
                  <a:pt x="552312" y="1297688"/>
                  <a:pt x="580504" y="132588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725439" y="2308376"/>
            <a:ext cx="2335070" cy="329994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1384455" y="3694263"/>
            <a:ext cx="9713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mtClean="0"/>
              <a:t>Nick Troccoli</a:t>
            </a:r>
            <a:endParaRPr lang="en-US" sz="1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3423" y="4859775"/>
            <a:ext cx="2781554" cy="174436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34" y="2308376"/>
            <a:ext cx="2328657" cy="1460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682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/>
      <p:bldP spid="19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Programs and the Internet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US" sz="8400" dirty="0" smtClean="0"/>
              <a:t>There are two types of internet programs: </a:t>
            </a:r>
            <a:r>
              <a:rPr lang="en-US" sz="8400" b="1" dirty="0" smtClean="0"/>
              <a:t>clients</a:t>
            </a:r>
            <a:r>
              <a:rPr lang="en-US" sz="8400" dirty="0" smtClean="0"/>
              <a:t> and </a:t>
            </a:r>
            <a:r>
              <a:rPr lang="en-US" sz="8400" b="1" dirty="0" smtClean="0"/>
              <a:t>servers</a:t>
            </a:r>
            <a:r>
              <a:rPr lang="en-US" sz="8400" dirty="0" smtClean="0"/>
              <a:t>.</a:t>
            </a:r>
            <a:endParaRPr lang="en-US" sz="8400" dirty="0"/>
          </a:p>
        </p:txBody>
      </p:sp>
    </p:spTree>
    <p:extLst>
      <p:ext uri="{BB962C8B-B14F-4D97-AF65-F5344CB8AC3E}">
        <p14:creationId xmlns:p14="http://schemas.microsoft.com/office/powerpoint/2010/main" val="1018796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Programs and the Internet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US" sz="8400" b="1" dirty="0" smtClean="0"/>
              <a:t>Clients </a:t>
            </a:r>
            <a:r>
              <a:rPr lang="en-US" sz="8400" dirty="0" smtClean="0"/>
              <a:t>send </a:t>
            </a:r>
            <a:r>
              <a:rPr lang="en-US" sz="8400" b="1" dirty="0" smtClean="0"/>
              <a:t>requests</a:t>
            </a:r>
            <a:r>
              <a:rPr lang="en-US" sz="8400" dirty="0" smtClean="0"/>
              <a:t> to </a:t>
            </a:r>
            <a:r>
              <a:rPr lang="en-US" sz="8400" b="1" dirty="0" smtClean="0"/>
              <a:t>servers</a:t>
            </a:r>
            <a:r>
              <a:rPr lang="en-US" sz="8400" dirty="0" smtClean="0"/>
              <a:t>, who </a:t>
            </a:r>
            <a:r>
              <a:rPr lang="en-US" sz="8400" b="1" dirty="0" smtClean="0"/>
              <a:t>respond</a:t>
            </a:r>
            <a:r>
              <a:rPr lang="en-US" sz="8400" dirty="0" smtClean="0"/>
              <a:t> to those requests.</a:t>
            </a:r>
            <a:endParaRPr lang="en-US" sz="8400" b="1" dirty="0"/>
          </a:p>
        </p:txBody>
      </p:sp>
    </p:spTree>
    <p:extLst>
      <p:ext uri="{BB962C8B-B14F-4D97-AF65-F5344CB8AC3E}">
        <p14:creationId xmlns:p14="http://schemas.microsoft.com/office/powerpoint/2010/main" val="937570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 smtClean="0"/>
              <a:t>Servers Are Computer Programs!</a:t>
            </a:r>
            <a:endParaRPr lang="en-US" sz="38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5664" y="1963229"/>
            <a:ext cx="5339621" cy="3559747"/>
          </a:xfrm>
          <a:prstGeom prst="rect">
            <a:avLst/>
          </a:prstGeom>
        </p:spPr>
      </p:pic>
      <p:sp>
        <p:nvSpPr>
          <p:cNvPr id="13" name="Can 12"/>
          <p:cNvSpPr/>
          <p:nvPr/>
        </p:nvSpPr>
        <p:spPr>
          <a:xfrm>
            <a:off x="160464" y="2344229"/>
            <a:ext cx="2133600" cy="2819400"/>
          </a:xfrm>
          <a:prstGeom prst="can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308797" y="1854763"/>
            <a:ext cx="1784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mtClean="0"/>
              <a:t>Facebook </a:t>
            </a:r>
            <a:r>
              <a:rPr lang="en-US" dirty="0" smtClean="0"/>
              <a:t>Server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2751264" y="3182429"/>
            <a:ext cx="663964" cy="10082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400" dirty="0" smtClean="0"/>
              <a:t>=</a:t>
            </a:r>
            <a:endParaRPr lang="en-US" sz="6400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3"/>
          <a:srcRect l="28848" r="26392"/>
          <a:stretch/>
        </p:blipFill>
        <p:spPr>
          <a:xfrm>
            <a:off x="541464" y="3106229"/>
            <a:ext cx="1307425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84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Servers</a:t>
            </a:r>
            <a:endParaRPr lang="en-US" dirty="0"/>
          </a:p>
        </p:txBody>
      </p:sp>
      <p:sp>
        <p:nvSpPr>
          <p:cNvPr id="9" name="Can 8"/>
          <p:cNvSpPr/>
          <p:nvPr/>
        </p:nvSpPr>
        <p:spPr>
          <a:xfrm>
            <a:off x="3491928" y="3734117"/>
            <a:ext cx="2133600" cy="2819400"/>
          </a:xfrm>
          <a:prstGeom prst="can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094413" y="3208894"/>
            <a:ext cx="864339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Server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/>
          <a:srcRect l="28848" r="26392"/>
          <a:stretch/>
        </p:blipFill>
        <p:spPr>
          <a:xfrm>
            <a:off x="3872928" y="4496117"/>
            <a:ext cx="1307425" cy="17526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058389" y="1249680"/>
            <a:ext cx="2212465" cy="7793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smtClean="0">
                <a:latin typeface="Courier" charset="0"/>
                <a:ea typeface="Courier" charset="0"/>
                <a:cs typeface="Courier" charset="0"/>
              </a:rPr>
              <a:t>Request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</a:t>
            </a:r>
          </a:p>
          <a:p>
            <a:pPr algn="ctr"/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someRequest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8" name="Freeform 17"/>
          <p:cNvSpPr/>
          <p:nvPr/>
        </p:nvSpPr>
        <p:spPr>
          <a:xfrm>
            <a:off x="2398776" y="2346960"/>
            <a:ext cx="899178" cy="1707427"/>
          </a:xfrm>
          <a:custGeom>
            <a:avLst/>
            <a:gdLst>
              <a:gd name="connsiteX0" fmla="*/ 0 w 899178"/>
              <a:gd name="connsiteY0" fmla="*/ 0 h 1707427"/>
              <a:gd name="connsiteX1" fmla="*/ 441960 w 899178"/>
              <a:gd name="connsiteY1" fmla="*/ 1143000 h 1707427"/>
              <a:gd name="connsiteX2" fmla="*/ 579120 w 899178"/>
              <a:gd name="connsiteY2" fmla="*/ 1264920 h 1707427"/>
              <a:gd name="connsiteX3" fmla="*/ 624840 w 899178"/>
              <a:gd name="connsiteY3" fmla="*/ 1280160 h 1707427"/>
              <a:gd name="connsiteX4" fmla="*/ 716280 w 899178"/>
              <a:gd name="connsiteY4" fmla="*/ 1341120 h 1707427"/>
              <a:gd name="connsiteX5" fmla="*/ 807720 w 899178"/>
              <a:gd name="connsiteY5" fmla="*/ 1402080 h 1707427"/>
              <a:gd name="connsiteX6" fmla="*/ 838200 w 899178"/>
              <a:gd name="connsiteY6" fmla="*/ 1356360 h 1707427"/>
              <a:gd name="connsiteX7" fmla="*/ 868680 w 899178"/>
              <a:gd name="connsiteY7" fmla="*/ 1112520 h 1707427"/>
              <a:gd name="connsiteX8" fmla="*/ 883920 w 899178"/>
              <a:gd name="connsiteY8" fmla="*/ 1005840 h 1707427"/>
              <a:gd name="connsiteX9" fmla="*/ 899160 w 899178"/>
              <a:gd name="connsiteY9" fmla="*/ 960120 h 1707427"/>
              <a:gd name="connsiteX10" fmla="*/ 868680 w 899178"/>
              <a:gd name="connsiteY10" fmla="*/ 1432560 h 1707427"/>
              <a:gd name="connsiteX11" fmla="*/ 822960 w 899178"/>
              <a:gd name="connsiteY11" fmla="*/ 1569720 h 1707427"/>
              <a:gd name="connsiteX12" fmla="*/ 685800 w 899178"/>
              <a:gd name="connsiteY12" fmla="*/ 1600200 h 1707427"/>
              <a:gd name="connsiteX13" fmla="*/ 472440 w 899178"/>
              <a:gd name="connsiteY13" fmla="*/ 1661160 h 1707427"/>
              <a:gd name="connsiteX14" fmla="*/ 381000 w 899178"/>
              <a:gd name="connsiteY14" fmla="*/ 1706880 h 1707427"/>
              <a:gd name="connsiteX15" fmla="*/ 365760 w 899178"/>
              <a:gd name="connsiteY15" fmla="*/ 1706880 h 17074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899178" h="1707427">
                <a:moveTo>
                  <a:pt x="0" y="0"/>
                </a:moveTo>
                <a:cubicBezTo>
                  <a:pt x="364151" y="1092453"/>
                  <a:pt x="89258" y="790298"/>
                  <a:pt x="441960" y="1143000"/>
                </a:cubicBezTo>
                <a:cubicBezTo>
                  <a:pt x="482350" y="1183390"/>
                  <a:pt x="524730" y="1237725"/>
                  <a:pt x="579120" y="1264920"/>
                </a:cubicBezTo>
                <a:cubicBezTo>
                  <a:pt x="593488" y="1272104"/>
                  <a:pt x="609600" y="1275080"/>
                  <a:pt x="624840" y="1280160"/>
                </a:cubicBezTo>
                <a:cubicBezTo>
                  <a:pt x="726305" y="1381625"/>
                  <a:pt x="617030" y="1285981"/>
                  <a:pt x="716280" y="1341120"/>
                </a:cubicBezTo>
                <a:cubicBezTo>
                  <a:pt x="748302" y="1358910"/>
                  <a:pt x="807720" y="1402080"/>
                  <a:pt x="807720" y="1402080"/>
                </a:cubicBezTo>
                <a:cubicBezTo>
                  <a:pt x="817880" y="1386840"/>
                  <a:pt x="834825" y="1374362"/>
                  <a:pt x="838200" y="1356360"/>
                </a:cubicBezTo>
                <a:cubicBezTo>
                  <a:pt x="908795" y="979855"/>
                  <a:pt x="819368" y="1260456"/>
                  <a:pt x="868680" y="1112520"/>
                </a:cubicBezTo>
                <a:cubicBezTo>
                  <a:pt x="873760" y="1076960"/>
                  <a:pt x="876875" y="1041063"/>
                  <a:pt x="883920" y="1005840"/>
                </a:cubicBezTo>
                <a:cubicBezTo>
                  <a:pt x="887070" y="990088"/>
                  <a:pt x="899733" y="944066"/>
                  <a:pt x="899160" y="960120"/>
                </a:cubicBezTo>
                <a:cubicBezTo>
                  <a:pt x="893528" y="1117827"/>
                  <a:pt x="894623" y="1276900"/>
                  <a:pt x="868680" y="1432560"/>
                </a:cubicBezTo>
                <a:cubicBezTo>
                  <a:pt x="862982" y="1466750"/>
                  <a:pt x="863140" y="1542933"/>
                  <a:pt x="822960" y="1569720"/>
                </a:cubicBezTo>
                <a:cubicBezTo>
                  <a:pt x="813431" y="1576073"/>
                  <a:pt x="687857" y="1599612"/>
                  <a:pt x="685800" y="1600200"/>
                </a:cubicBezTo>
                <a:cubicBezTo>
                  <a:pt x="434214" y="1672082"/>
                  <a:pt x="644191" y="1626810"/>
                  <a:pt x="472440" y="1661160"/>
                </a:cubicBezTo>
                <a:cubicBezTo>
                  <a:pt x="427742" y="1690959"/>
                  <a:pt x="431477" y="1694261"/>
                  <a:pt x="381000" y="1706880"/>
                </a:cubicBezTo>
                <a:cubicBezTo>
                  <a:pt x="376072" y="1708112"/>
                  <a:pt x="370840" y="1706880"/>
                  <a:pt x="365760" y="170688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5460551" y="1417320"/>
            <a:ext cx="2765501" cy="7793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smtClean="0">
                <a:latin typeface="Courier" charset="0"/>
                <a:ea typeface="Courier" charset="0"/>
                <a:cs typeface="Courier" charset="0"/>
              </a:rPr>
              <a:t>String</a:t>
            </a:r>
            <a:endParaRPr lang="en-US" sz="2400" dirty="0" smtClean="0">
              <a:latin typeface="Courier" charset="0"/>
              <a:ea typeface="Courier" charset="0"/>
              <a:cs typeface="Courier" charset="0"/>
            </a:endParaRPr>
          </a:p>
          <a:p>
            <a:pPr algn="ctr"/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serverResponse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0" name="Freeform 19"/>
          <p:cNvSpPr/>
          <p:nvPr/>
        </p:nvSpPr>
        <p:spPr>
          <a:xfrm>
            <a:off x="5797296" y="2225040"/>
            <a:ext cx="1508760" cy="2286000"/>
          </a:xfrm>
          <a:custGeom>
            <a:avLst/>
            <a:gdLst>
              <a:gd name="connsiteX0" fmla="*/ 0 w 1508760"/>
              <a:gd name="connsiteY0" fmla="*/ 2270760 h 2286000"/>
              <a:gd name="connsiteX1" fmla="*/ 60960 w 1508760"/>
              <a:gd name="connsiteY1" fmla="*/ 2286000 h 2286000"/>
              <a:gd name="connsiteX2" fmla="*/ 121920 w 1508760"/>
              <a:gd name="connsiteY2" fmla="*/ 2270760 h 2286000"/>
              <a:gd name="connsiteX3" fmla="*/ 198120 w 1508760"/>
              <a:gd name="connsiteY3" fmla="*/ 2255520 h 2286000"/>
              <a:gd name="connsiteX4" fmla="*/ 259080 w 1508760"/>
              <a:gd name="connsiteY4" fmla="*/ 2209800 h 2286000"/>
              <a:gd name="connsiteX5" fmla="*/ 304800 w 1508760"/>
              <a:gd name="connsiteY5" fmla="*/ 2194560 h 2286000"/>
              <a:gd name="connsiteX6" fmla="*/ 365760 w 1508760"/>
              <a:gd name="connsiteY6" fmla="*/ 2164080 h 2286000"/>
              <a:gd name="connsiteX7" fmla="*/ 502920 w 1508760"/>
              <a:gd name="connsiteY7" fmla="*/ 2057400 h 2286000"/>
              <a:gd name="connsiteX8" fmla="*/ 1051560 w 1508760"/>
              <a:gd name="connsiteY8" fmla="*/ 899160 h 2286000"/>
              <a:gd name="connsiteX9" fmla="*/ 1036320 w 1508760"/>
              <a:gd name="connsiteY9" fmla="*/ 320040 h 2286000"/>
              <a:gd name="connsiteX10" fmla="*/ 1005840 w 1508760"/>
              <a:gd name="connsiteY10" fmla="*/ 182880 h 2286000"/>
              <a:gd name="connsiteX11" fmla="*/ 853440 w 1508760"/>
              <a:gd name="connsiteY11" fmla="*/ 30480 h 2286000"/>
              <a:gd name="connsiteX12" fmla="*/ 807720 w 1508760"/>
              <a:gd name="connsiteY12" fmla="*/ 0 h 2286000"/>
              <a:gd name="connsiteX13" fmla="*/ 762000 w 1508760"/>
              <a:gd name="connsiteY13" fmla="*/ 91440 h 2286000"/>
              <a:gd name="connsiteX14" fmla="*/ 746760 w 1508760"/>
              <a:gd name="connsiteY14" fmla="*/ 137160 h 2286000"/>
              <a:gd name="connsiteX15" fmla="*/ 685800 w 1508760"/>
              <a:gd name="connsiteY15" fmla="*/ 228600 h 2286000"/>
              <a:gd name="connsiteX16" fmla="*/ 655320 w 1508760"/>
              <a:gd name="connsiteY16" fmla="*/ 274320 h 2286000"/>
              <a:gd name="connsiteX17" fmla="*/ 624840 w 1508760"/>
              <a:gd name="connsiteY17" fmla="*/ 335280 h 2286000"/>
              <a:gd name="connsiteX18" fmla="*/ 609600 w 1508760"/>
              <a:gd name="connsiteY18" fmla="*/ 381000 h 2286000"/>
              <a:gd name="connsiteX19" fmla="*/ 655320 w 1508760"/>
              <a:gd name="connsiteY19" fmla="*/ 213360 h 2286000"/>
              <a:gd name="connsiteX20" fmla="*/ 701040 w 1508760"/>
              <a:gd name="connsiteY20" fmla="*/ 167640 h 2286000"/>
              <a:gd name="connsiteX21" fmla="*/ 762000 w 1508760"/>
              <a:gd name="connsiteY21" fmla="*/ 76200 h 2286000"/>
              <a:gd name="connsiteX22" fmla="*/ 792480 w 1508760"/>
              <a:gd name="connsiteY22" fmla="*/ 30480 h 2286000"/>
              <a:gd name="connsiteX23" fmla="*/ 838200 w 1508760"/>
              <a:gd name="connsiteY23" fmla="*/ 0 h 2286000"/>
              <a:gd name="connsiteX24" fmla="*/ 1249680 w 1508760"/>
              <a:gd name="connsiteY24" fmla="*/ 15240 h 2286000"/>
              <a:gd name="connsiteX25" fmla="*/ 1295400 w 1508760"/>
              <a:gd name="connsiteY25" fmla="*/ 30480 h 2286000"/>
              <a:gd name="connsiteX26" fmla="*/ 1371600 w 1508760"/>
              <a:gd name="connsiteY26" fmla="*/ 76200 h 2286000"/>
              <a:gd name="connsiteX27" fmla="*/ 1432560 w 1508760"/>
              <a:gd name="connsiteY27" fmla="*/ 106680 h 2286000"/>
              <a:gd name="connsiteX28" fmla="*/ 1478280 w 1508760"/>
              <a:gd name="connsiteY28" fmla="*/ 121920 h 2286000"/>
              <a:gd name="connsiteX29" fmla="*/ 1508760 w 1508760"/>
              <a:gd name="connsiteY29" fmla="*/ 152400 h 228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508760" h="2286000">
                <a:moveTo>
                  <a:pt x="0" y="2270760"/>
                </a:moveTo>
                <a:cubicBezTo>
                  <a:pt x="20320" y="2275840"/>
                  <a:pt x="40015" y="2286000"/>
                  <a:pt x="60960" y="2286000"/>
                </a:cubicBezTo>
                <a:cubicBezTo>
                  <a:pt x="81905" y="2286000"/>
                  <a:pt x="101473" y="2275304"/>
                  <a:pt x="121920" y="2270760"/>
                </a:cubicBezTo>
                <a:cubicBezTo>
                  <a:pt x="147206" y="2265141"/>
                  <a:pt x="172720" y="2260600"/>
                  <a:pt x="198120" y="2255520"/>
                </a:cubicBezTo>
                <a:cubicBezTo>
                  <a:pt x="218440" y="2240280"/>
                  <a:pt x="237027" y="2222402"/>
                  <a:pt x="259080" y="2209800"/>
                </a:cubicBezTo>
                <a:cubicBezTo>
                  <a:pt x="273028" y="2201830"/>
                  <a:pt x="290035" y="2200888"/>
                  <a:pt x="304800" y="2194560"/>
                </a:cubicBezTo>
                <a:cubicBezTo>
                  <a:pt x="325682" y="2185611"/>
                  <a:pt x="346279" y="2175769"/>
                  <a:pt x="365760" y="2164080"/>
                </a:cubicBezTo>
                <a:cubicBezTo>
                  <a:pt x="456904" y="2109394"/>
                  <a:pt x="442022" y="2118298"/>
                  <a:pt x="502920" y="2057400"/>
                </a:cubicBezTo>
                <a:cubicBezTo>
                  <a:pt x="685800" y="1671320"/>
                  <a:pt x="926177" y="1307550"/>
                  <a:pt x="1051560" y="899160"/>
                </a:cubicBezTo>
                <a:cubicBezTo>
                  <a:pt x="1108236" y="714558"/>
                  <a:pt x="1045292" y="512938"/>
                  <a:pt x="1036320" y="320040"/>
                </a:cubicBezTo>
                <a:cubicBezTo>
                  <a:pt x="1036073" y="314737"/>
                  <a:pt x="1011917" y="195034"/>
                  <a:pt x="1005840" y="182880"/>
                </a:cubicBezTo>
                <a:cubicBezTo>
                  <a:pt x="955040" y="81280"/>
                  <a:pt x="944880" y="91440"/>
                  <a:pt x="853440" y="30480"/>
                </a:cubicBezTo>
                <a:lnTo>
                  <a:pt x="807720" y="0"/>
                </a:lnTo>
                <a:cubicBezTo>
                  <a:pt x="769414" y="114918"/>
                  <a:pt x="821086" y="-26733"/>
                  <a:pt x="762000" y="91440"/>
                </a:cubicBezTo>
                <a:cubicBezTo>
                  <a:pt x="754816" y="105808"/>
                  <a:pt x="754562" y="123117"/>
                  <a:pt x="746760" y="137160"/>
                </a:cubicBezTo>
                <a:cubicBezTo>
                  <a:pt x="728970" y="169182"/>
                  <a:pt x="706120" y="198120"/>
                  <a:pt x="685800" y="228600"/>
                </a:cubicBezTo>
                <a:cubicBezTo>
                  <a:pt x="675640" y="243840"/>
                  <a:pt x="663511" y="257937"/>
                  <a:pt x="655320" y="274320"/>
                </a:cubicBezTo>
                <a:cubicBezTo>
                  <a:pt x="645160" y="294640"/>
                  <a:pt x="633789" y="314398"/>
                  <a:pt x="624840" y="335280"/>
                </a:cubicBezTo>
                <a:cubicBezTo>
                  <a:pt x="618512" y="350045"/>
                  <a:pt x="609600" y="397064"/>
                  <a:pt x="609600" y="381000"/>
                </a:cubicBezTo>
                <a:cubicBezTo>
                  <a:pt x="609600" y="336807"/>
                  <a:pt x="630838" y="252532"/>
                  <a:pt x="655320" y="213360"/>
                </a:cubicBezTo>
                <a:cubicBezTo>
                  <a:pt x="666743" y="195083"/>
                  <a:pt x="687808" y="184653"/>
                  <a:pt x="701040" y="167640"/>
                </a:cubicBezTo>
                <a:cubicBezTo>
                  <a:pt x="723530" y="138724"/>
                  <a:pt x="741680" y="106680"/>
                  <a:pt x="762000" y="76200"/>
                </a:cubicBezTo>
                <a:cubicBezTo>
                  <a:pt x="772160" y="60960"/>
                  <a:pt x="777240" y="40640"/>
                  <a:pt x="792480" y="30480"/>
                </a:cubicBezTo>
                <a:lnTo>
                  <a:pt x="838200" y="0"/>
                </a:lnTo>
                <a:cubicBezTo>
                  <a:pt x="975360" y="5080"/>
                  <a:pt x="1112730" y="6110"/>
                  <a:pt x="1249680" y="15240"/>
                </a:cubicBezTo>
                <a:cubicBezTo>
                  <a:pt x="1265709" y="16309"/>
                  <a:pt x="1281032" y="23296"/>
                  <a:pt x="1295400" y="30480"/>
                </a:cubicBezTo>
                <a:cubicBezTo>
                  <a:pt x="1321894" y="43727"/>
                  <a:pt x="1345706" y="61815"/>
                  <a:pt x="1371600" y="76200"/>
                </a:cubicBezTo>
                <a:cubicBezTo>
                  <a:pt x="1391459" y="87233"/>
                  <a:pt x="1411678" y="97731"/>
                  <a:pt x="1432560" y="106680"/>
                </a:cubicBezTo>
                <a:cubicBezTo>
                  <a:pt x="1447325" y="113008"/>
                  <a:pt x="1464505" y="113655"/>
                  <a:pt x="1478280" y="121920"/>
                </a:cubicBezTo>
                <a:cubicBezTo>
                  <a:pt x="1490601" y="129312"/>
                  <a:pt x="1498600" y="142240"/>
                  <a:pt x="1508760" y="15240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498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 animBg="1"/>
      <p:bldP spid="19" grpId="0"/>
      <p:bldP spid="20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Request?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6103" y="1446633"/>
            <a:ext cx="3351794" cy="237977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714487" y="4130039"/>
            <a:ext cx="571502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/* Request has a command */</a:t>
            </a:r>
          </a:p>
          <a:p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String </a:t>
            </a:r>
            <a:r>
              <a:rPr lang="en-US" sz="2400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command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b="1" dirty="0" smtClean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/* Request has parameters */</a:t>
            </a:r>
          </a:p>
          <a:p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HashMap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&lt;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String,String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&gt; </a:t>
            </a:r>
            <a:r>
              <a:rPr lang="en-US" sz="2400" dirty="0" err="1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params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;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8976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Clients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6467" y="1379408"/>
            <a:ext cx="1010937" cy="1310264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4538176" y="2789108"/>
            <a:ext cx="4511155" cy="3825240"/>
            <a:chOff x="76085" y="3688080"/>
            <a:chExt cx="4511155" cy="3825240"/>
          </a:xfrm>
        </p:grpSpPr>
        <p:grpSp>
          <p:nvGrpSpPr>
            <p:cNvPr id="7" name="Group 6"/>
            <p:cNvGrpSpPr/>
            <p:nvPr/>
          </p:nvGrpSpPr>
          <p:grpSpPr>
            <a:xfrm>
              <a:off x="746760" y="3852296"/>
              <a:ext cx="2758440" cy="2304664"/>
              <a:chOff x="746760" y="3974216"/>
              <a:chExt cx="3111500" cy="2639944"/>
            </a:xfrm>
          </p:grpSpPr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6760" y="3974216"/>
                <a:ext cx="3111500" cy="2139564"/>
              </a:xfrm>
              <a:prstGeom prst="rect">
                <a:avLst/>
              </a:prstGeom>
            </p:spPr>
          </p:pic>
          <p:sp>
            <p:nvSpPr>
              <p:cNvPr id="12" name="Rectangle 11"/>
              <p:cNvSpPr/>
              <p:nvPr/>
            </p:nvSpPr>
            <p:spPr>
              <a:xfrm>
                <a:off x="777240" y="4145280"/>
                <a:ext cx="3048000" cy="19202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ounded Rectangle 12"/>
              <p:cNvSpPr/>
              <p:nvPr/>
            </p:nvSpPr>
            <p:spPr>
              <a:xfrm>
                <a:off x="777240" y="6111240"/>
                <a:ext cx="2087880" cy="502920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ounded Rectangle 13"/>
              <p:cNvSpPr/>
              <p:nvPr/>
            </p:nvSpPr>
            <p:spPr>
              <a:xfrm>
                <a:off x="2880360" y="6111240"/>
                <a:ext cx="960120" cy="502920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solidFill>
                      <a:schemeClr val="tx1"/>
                    </a:solidFill>
                  </a:rPr>
                  <a:t>Send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8" name="Freeform 7"/>
            <p:cNvSpPr/>
            <p:nvPr/>
          </p:nvSpPr>
          <p:spPr>
            <a:xfrm>
              <a:off x="76085" y="3688080"/>
              <a:ext cx="4511155" cy="3825240"/>
            </a:xfrm>
            <a:custGeom>
              <a:avLst/>
              <a:gdLst>
                <a:gd name="connsiteX0" fmla="*/ 563995 w 4511155"/>
                <a:gd name="connsiteY0" fmla="*/ 2438400 h 3825240"/>
                <a:gd name="connsiteX1" fmla="*/ 548755 w 4511155"/>
                <a:gd name="connsiteY1" fmla="*/ 2057400 h 3825240"/>
                <a:gd name="connsiteX2" fmla="*/ 533515 w 4511155"/>
                <a:gd name="connsiteY2" fmla="*/ 1920240 h 3825240"/>
                <a:gd name="connsiteX3" fmla="*/ 563995 w 4511155"/>
                <a:gd name="connsiteY3" fmla="*/ 1005840 h 3825240"/>
                <a:gd name="connsiteX4" fmla="*/ 533515 w 4511155"/>
                <a:gd name="connsiteY4" fmla="*/ 198120 h 3825240"/>
                <a:gd name="connsiteX5" fmla="*/ 594475 w 4511155"/>
                <a:gd name="connsiteY5" fmla="*/ 15240 h 3825240"/>
                <a:gd name="connsiteX6" fmla="*/ 914515 w 4511155"/>
                <a:gd name="connsiteY6" fmla="*/ 0 h 3825240"/>
                <a:gd name="connsiteX7" fmla="*/ 2453755 w 4511155"/>
                <a:gd name="connsiteY7" fmla="*/ 15240 h 3825240"/>
                <a:gd name="connsiteX8" fmla="*/ 2529955 w 4511155"/>
                <a:gd name="connsiteY8" fmla="*/ 30480 h 3825240"/>
                <a:gd name="connsiteX9" fmla="*/ 2651875 w 4511155"/>
                <a:gd name="connsiteY9" fmla="*/ 45720 h 3825240"/>
                <a:gd name="connsiteX10" fmla="*/ 3017635 w 4511155"/>
                <a:gd name="connsiteY10" fmla="*/ 60960 h 3825240"/>
                <a:gd name="connsiteX11" fmla="*/ 3368155 w 4511155"/>
                <a:gd name="connsiteY11" fmla="*/ 91440 h 3825240"/>
                <a:gd name="connsiteX12" fmla="*/ 3596755 w 4511155"/>
                <a:gd name="connsiteY12" fmla="*/ 106680 h 3825240"/>
                <a:gd name="connsiteX13" fmla="*/ 3611995 w 4511155"/>
                <a:gd name="connsiteY13" fmla="*/ 350520 h 3825240"/>
                <a:gd name="connsiteX14" fmla="*/ 3627235 w 4511155"/>
                <a:gd name="connsiteY14" fmla="*/ 411480 h 3825240"/>
                <a:gd name="connsiteX15" fmla="*/ 3657715 w 4511155"/>
                <a:gd name="connsiteY15" fmla="*/ 1127760 h 3825240"/>
                <a:gd name="connsiteX16" fmla="*/ 3642475 w 4511155"/>
                <a:gd name="connsiteY16" fmla="*/ 1706880 h 3825240"/>
                <a:gd name="connsiteX17" fmla="*/ 3627235 w 4511155"/>
                <a:gd name="connsiteY17" fmla="*/ 2377440 h 3825240"/>
                <a:gd name="connsiteX18" fmla="*/ 3581515 w 4511155"/>
                <a:gd name="connsiteY18" fmla="*/ 2484120 h 3825240"/>
                <a:gd name="connsiteX19" fmla="*/ 3551035 w 4511155"/>
                <a:gd name="connsiteY19" fmla="*/ 2575560 h 3825240"/>
                <a:gd name="connsiteX20" fmla="*/ 3535795 w 4511155"/>
                <a:gd name="connsiteY20" fmla="*/ 2621280 h 3825240"/>
                <a:gd name="connsiteX21" fmla="*/ 3596755 w 4511155"/>
                <a:gd name="connsiteY21" fmla="*/ 2727960 h 3825240"/>
                <a:gd name="connsiteX22" fmla="*/ 3627235 w 4511155"/>
                <a:gd name="connsiteY22" fmla="*/ 2773680 h 3825240"/>
                <a:gd name="connsiteX23" fmla="*/ 3672955 w 4511155"/>
                <a:gd name="connsiteY23" fmla="*/ 2804160 h 3825240"/>
                <a:gd name="connsiteX24" fmla="*/ 3718675 w 4511155"/>
                <a:gd name="connsiteY24" fmla="*/ 2865120 h 3825240"/>
                <a:gd name="connsiteX25" fmla="*/ 3855835 w 4511155"/>
                <a:gd name="connsiteY25" fmla="*/ 2987040 h 3825240"/>
                <a:gd name="connsiteX26" fmla="*/ 4008235 w 4511155"/>
                <a:gd name="connsiteY26" fmla="*/ 3139440 h 3825240"/>
                <a:gd name="connsiteX27" fmla="*/ 4053955 w 4511155"/>
                <a:gd name="connsiteY27" fmla="*/ 3185160 h 3825240"/>
                <a:gd name="connsiteX28" fmla="*/ 4084435 w 4511155"/>
                <a:gd name="connsiteY28" fmla="*/ 3230880 h 3825240"/>
                <a:gd name="connsiteX29" fmla="*/ 4160635 w 4511155"/>
                <a:gd name="connsiteY29" fmla="*/ 3276600 h 3825240"/>
                <a:gd name="connsiteX30" fmla="*/ 4282555 w 4511155"/>
                <a:gd name="connsiteY30" fmla="*/ 3383280 h 3825240"/>
                <a:gd name="connsiteX31" fmla="*/ 4373995 w 4511155"/>
                <a:gd name="connsiteY31" fmla="*/ 3429000 h 3825240"/>
                <a:gd name="connsiteX32" fmla="*/ 4511155 w 4511155"/>
                <a:gd name="connsiteY32" fmla="*/ 3550920 h 3825240"/>
                <a:gd name="connsiteX33" fmla="*/ 4282555 w 4511155"/>
                <a:gd name="connsiteY33" fmla="*/ 3596640 h 3825240"/>
                <a:gd name="connsiteX34" fmla="*/ 3246235 w 4511155"/>
                <a:gd name="connsiteY34" fmla="*/ 3627120 h 3825240"/>
                <a:gd name="connsiteX35" fmla="*/ 3124315 w 4511155"/>
                <a:gd name="connsiteY35" fmla="*/ 3657600 h 3825240"/>
                <a:gd name="connsiteX36" fmla="*/ 2910955 w 4511155"/>
                <a:gd name="connsiteY36" fmla="*/ 3672840 h 3825240"/>
                <a:gd name="connsiteX37" fmla="*/ 2758555 w 4511155"/>
                <a:gd name="connsiteY37" fmla="*/ 3688080 h 3825240"/>
                <a:gd name="connsiteX38" fmla="*/ 2636635 w 4511155"/>
                <a:gd name="connsiteY38" fmla="*/ 3703320 h 3825240"/>
                <a:gd name="connsiteX39" fmla="*/ 2377555 w 4511155"/>
                <a:gd name="connsiteY39" fmla="*/ 3718560 h 3825240"/>
                <a:gd name="connsiteX40" fmla="*/ 2286115 w 4511155"/>
                <a:gd name="connsiteY40" fmla="*/ 3733800 h 3825240"/>
                <a:gd name="connsiteX41" fmla="*/ 2179435 w 4511155"/>
                <a:gd name="connsiteY41" fmla="*/ 3749040 h 3825240"/>
                <a:gd name="connsiteX42" fmla="*/ 2042275 w 4511155"/>
                <a:gd name="connsiteY42" fmla="*/ 3794760 h 3825240"/>
                <a:gd name="connsiteX43" fmla="*/ 1920355 w 4511155"/>
                <a:gd name="connsiteY43" fmla="*/ 3825240 h 3825240"/>
                <a:gd name="connsiteX44" fmla="*/ 1524115 w 4511155"/>
                <a:gd name="connsiteY44" fmla="*/ 3810000 h 3825240"/>
                <a:gd name="connsiteX45" fmla="*/ 1402195 w 4511155"/>
                <a:gd name="connsiteY45" fmla="*/ 3794760 h 3825240"/>
                <a:gd name="connsiteX46" fmla="*/ 1295515 w 4511155"/>
                <a:gd name="connsiteY46" fmla="*/ 3779520 h 3825240"/>
                <a:gd name="connsiteX47" fmla="*/ 91555 w 4511155"/>
                <a:gd name="connsiteY47" fmla="*/ 3764280 h 3825240"/>
                <a:gd name="connsiteX48" fmla="*/ 115 w 4511155"/>
                <a:gd name="connsiteY48" fmla="*/ 3733800 h 3825240"/>
                <a:gd name="connsiteX49" fmla="*/ 15355 w 4511155"/>
                <a:gd name="connsiteY49" fmla="*/ 3581400 h 3825240"/>
                <a:gd name="connsiteX50" fmla="*/ 45835 w 4511155"/>
                <a:gd name="connsiteY50" fmla="*/ 3413760 h 3825240"/>
                <a:gd name="connsiteX51" fmla="*/ 76315 w 4511155"/>
                <a:gd name="connsiteY51" fmla="*/ 3352800 h 3825240"/>
                <a:gd name="connsiteX52" fmla="*/ 122035 w 4511155"/>
                <a:gd name="connsiteY52" fmla="*/ 3200400 h 3825240"/>
                <a:gd name="connsiteX53" fmla="*/ 213475 w 4511155"/>
                <a:gd name="connsiteY53" fmla="*/ 3124200 h 3825240"/>
                <a:gd name="connsiteX54" fmla="*/ 243955 w 4511155"/>
                <a:gd name="connsiteY54" fmla="*/ 3017520 h 3825240"/>
                <a:gd name="connsiteX55" fmla="*/ 274435 w 4511155"/>
                <a:gd name="connsiteY55" fmla="*/ 2926080 h 3825240"/>
                <a:gd name="connsiteX56" fmla="*/ 304915 w 4511155"/>
                <a:gd name="connsiteY56" fmla="*/ 2880360 h 3825240"/>
                <a:gd name="connsiteX57" fmla="*/ 335395 w 4511155"/>
                <a:gd name="connsiteY57" fmla="*/ 2788920 h 3825240"/>
                <a:gd name="connsiteX58" fmla="*/ 365875 w 4511155"/>
                <a:gd name="connsiteY58" fmla="*/ 2743200 h 3825240"/>
                <a:gd name="connsiteX59" fmla="*/ 381115 w 4511155"/>
                <a:gd name="connsiteY59" fmla="*/ 2697480 h 3825240"/>
                <a:gd name="connsiteX60" fmla="*/ 442075 w 4511155"/>
                <a:gd name="connsiteY60" fmla="*/ 2606040 h 3825240"/>
                <a:gd name="connsiteX61" fmla="*/ 472555 w 4511155"/>
                <a:gd name="connsiteY61" fmla="*/ 2560320 h 3825240"/>
                <a:gd name="connsiteX62" fmla="*/ 503035 w 4511155"/>
                <a:gd name="connsiteY62" fmla="*/ 2514600 h 3825240"/>
                <a:gd name="connsiteX63" fmla="*/ 518275 w 4511155"/>
                <a:gd name="connsiteY63" fmla="*/ 2484120 h 3825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4511155" h="3825240">
                  <a:moveTo>
                    <a:pt x="563995" y="2438400"/>
                  </a:moveTo>
                  <a:cubicBezTo>
                    <a:pt x="558915" y="2311400"/>
                    <a:pt x="556219" y="2184282"/>
                    <a:pt x="548755" y="2057400"/>
                  </a:cubicBezTo>
                  <a:cubicBezTo>
                    <a:pt x="546054" y="2011478"/>
                    <a:pt x="533515" y="1966241"/>
                    <a:pt x="533515" y="1920240"/>
                  </a:cubicBezTo>
                  <a:cubicBezTo>
                    <a:pt x="533515" y="1188029"/>
                    <a:pt x="512795" y="1364238"/>
                    <a:pt x="563995" y="1005840"/>
                  </a:cubicBezTo>
                  <a:cubicBezTo>
                    <a:pt x="548082" y="719400"/>
                    <a:pt x="533515" y="501664"/>
                    <a:pt x="533515" y="198120"/>
                  </a:cubicBezTo>
                  <a:cubicBezTo>
                    <a:pt x="533515" y="162791"/>
                    <a:pt x="512397" y="25500"/>
                    <a:pt x="594475" y="15240"/>
                  </a:cubicBezTo>
                  <a:cubicBezTo>
                    <a:pt x="700451" y="1993"/>
                    <a:pt x="807835" y="5080"/>
                    <a:pt x="914515" y="0"/>
                  </a:cubicBezTo>
                  <a:lnTo>
                    <a:pt x="2453755" y="15240"/>
                  </a:lnTo>
                  <a:cubicBezTo>
                    <a:pt x="2479653" y="15729"/>
                    <a:pt x="2504353" y="26541"/>
                    <a:pt x="2529955" y="30480"/>
                  </a:cubicBezTo>
                  <a:cubicBezTo>
                    <a:pt x="2570435" y="36708"/>
                    <a:pt x="2610998" y="43165"/>
                    <a:pt x="2651875" y="45720"/>
                  </a:cubicBezTo>
                  <a:cubicBezTo>
                    <a:pt x="2773663" y="53332"/>
                    <a:pt x="2895715" y="55880"/>
                    <a:pt x="3017635" y="60960"/>
                  </a:cubicBezTo>
                  <a:cubicBezTo>
                    <a:pt x="3161172" y="108806"/>
                    <a:pt x="3039013" y="72632"/>
                    <a:pt x="3368155" y="91440"/>
                  </a:cubicBezTo>
                  <a:lnTo>
                    <a:pt x="3596755" y="106680"/>
                  </a:lnTo>
                  <a:cubicBezTo>
                    <a:pt x="3601835" y="187960"/>
                    <a:pt x="3603892" y="269486"/>
                    <a:pt x="3611995" y="350520"/>
                  </a:cubicBezTo>
                  <a:cubicBezTo>
                    <a:pt x="3614079" y="371361"/>
                    <a:pt x="3626262" y="390557"/>
                    <a:pt x="3627235" y="411480"/>
                  </a:cubicBezTo>
                  <a:cubicBezTo>
                    <a:pt x="3664641" y="1215714"/>
                    <a:pt x="3613529" y="774274"/>
                    <a:pt x="3657715" y="1127760"/>
                  </a:cubicBezTo>
                  <a:cubicBezTo>
                    <a:pt x="3652635" y="1320800"/>
                    <a:pt x="3647184" y="1513831"/>
                    <a:pt x="3642475" y="1706880"/>
                  </a:cubicBezTo>
                  <a:cubicBezTo>
                    <a:pt x="3637024" y="1930391"/>
                    <a:pt x="3636740" y="2154064"/>
                    <a:pt x="3627235" y="2377440"/>
                  </a:cubicBezTo>
                  <a:cubicBezTo>
                    <a:pt x="3626067" y="2404888"/>
                    <a:pt x="3589118" y="2465111"/>
                    <a:pt x="3581515" y="2484120"/>
                  </a:cubicBezTo>
                  <a:cubicBezTo>
                    <a:pt x="3569583" y="2513951"/>
                    <a:pt x="3561195" y="2545080"/>
                    <a:pt x="3551035" y="2575560"/>
                  </a:cubicBezTo>
                  <a:lnTo>
                    <a:pt x="3535795" y="2621280"/>
                  </a:lnTo>
                  <a:cubicBezTo>
                    <a:pt x="3560526" y="2695473"/>
                    <a:pt x="3539090" y="2647229"/>
                    <a:pt x="3596755" y="2727960"/>
                  </a:cubicBezTo>
                  <a:cubicBezTo>
                    <a:pt x="3607401" y="2742865"/>
                    <a:pt x="3614283" y="2760728"/>
                    <a:pt x="3627235" y="2773680"/>
                  </a:cubicBezTo>
                  <a:cubicBezTo>
                    <a:pt x="3640187" y="2786632"/>
                    <a:pt x="3660003" y="2791208"/>
                    <a:pt x="3672955" y="2804160"/>
                  </a:cubicBezTo>
                  <a:cubicBezTo>
                    <a:pt x="3690916" y="2822121"/>
                    <a:pt x="3701949" y="2846005"/>
                    <a:pt x="3718675" y="2865120"/>
                  </a:cubicBezTo>
                  <a:cubicBezTo>
                    <a:pt x="3794556" y="2951841"/>
                    <a:pt x="3766341" y="2905004"/>
                    <a:pt x="3855835" y="2987040"/>
                  </a:cubicBezTo>
                  <a:lnTo>
                    <a:pt x="4008235" y="3139440"/>
                  </a:lnTo>
                  <a:cubicBezTo>
                    <a:pt x="4023475" y="3154680"/>
                    <a:pt x="4042000" y="3167227"/>
                    <a:pt x="4053955" y="3185160"/>
                  </a:cubicBezTo>
                  <a:cubicBezTo>
                    <a:pt x="4064115" y="3200400"/>
                    <a:pt x="4070528" y="3218960"/>
                    <a:pt x="4084435" y="3230880"/>
                  </a:cubicBezTo>
                  <a:cubicBezTo>
                    <a:pt x="4106925" y="3250157"/>
                    <a:pt x="4137253" y="3258414"/>
                    <a:pt x="4160635" y="3276600"/>
                  </a:cubicBezTo>
                  <a:cubicBezTo>
                    <a:pt x="4242354" y="3340160"/>
                    <a:pt x="4196132" y="3333895"/>
                    <a:pt x="4282555" y="3383280"/>
                  </a:cubicBezTo>
                  <a:cubicBezTo>
                    <a:pt x="4356698" y="3425647"/>
                    <a:pt x="4302313" y="3365283"/>
                    <a:pt x="4373995" y="3429000"/>
                  </a:cubicBezTo>
                  <a:cubicBezTo>
                    <a:pt x="4530582" y="3568189"/>
                    <a:pt x="4407390" y="3481744"/>
                    <a:pt x="4511155" y="3550920"/>
                  </a:cubicBezTo>
                  <a:cubicBezTo>
                    <a:pt x="4401409" y="3605793"/>
                    <a:pt x="4469361" y="3581073"/>
                    <a:pt x="4282555" y="3596640"/>
                  </a:cubicBezTo>
                  <a:cubicBezTo>
                    <a:pt x="3852719" y="3632460"/>
                    <a:pt x="3952759" y="3614274"/>
                    <a:pt x="3246235" y="3627120"/>
                  </a:cubicBezTo>
                  <a:cubicBezTo>
                    <a:pt x="3199629" y="3642655"/>
                    <a:pt x="3178072" y="3651941"/>
                    <a:pt x="3124315" y="3657600"/>
                  </a:cubicBezTo>
                  <a:cubicBezTo>
                    <a:pt x="3053406" y="3665064"/>
                    <a:pt x="2982010" y="3666919"/>
                    <a:pt x="2910955" y="3672840"/>
                  </a:cubicBezTo>
                  <a:cubicBezTo>
                    <a:pt x="2860078" y="3677080"/>
                    <a:pt x="2809296" y="3682442"/>
                    <a:pt x="2758555" y="3688080"/>
                  </a:cubicBezTo>
                  <a:cubicBezTo>
                    <a:pt x="2717849" y="3692603"/>
                    <a:pt x="2677461" y="3700054"/>
                    <a:pt x="2636635" y="3703320"/>
                  </a:cubicBezTo>
                  <a:cubicBezTo>
                    <a:pt x="2550401" y="3710219"/>
                    <a:pt x="2463915" y="3713480"/>
                    <a:pt x="2377555" y="3718560"/>
                  </a:cubicBezTo>
                  <a:lnTo>
                    <a:pt x="2286115" y="3733800"/>
                  </a:lnTo>
                  <a:cubicBezTo>
                    <a:pt x="2250612" y="3739262"/>
                    <a:pt x="2214284" y="3740328"/>
                    <a:pt x="2179435" y="3749040"/>
                  </a:cubicBezTo>
                  <a:cubicBezTo>
                    <a:pt x="2132681" y="3760729"/>
                    <a:pt x="2089029" y="3783071"/>
                    <a:pt x="2042275" y="3794760"/>
                  </a:cubicBezTo>
                  <a:lnTo>
                    <a:pt x="1920355" y="3825240"/>
                  </a:lnTo>
                  <a:cubicBezTo>
                    <a:pt x="1788275" y="3820160"/>
                    <a:pt x="1656065" y="3817762"/>
                    <a:pt x="1524115" y="3810000"/>
                  </a:cubicBezTo>
                  <a:cubicBezTo>
                    <a:pt x="1483229" y="3807595"/>
                    <a:pt x="1442792" y="3800173"/>
                    <a:pt x="1402195" y="3794760"/>
                  </a:cubicBezTo>
                  <a:cubicBezTo>
                    <a:pt x="1366589" y="3790013"/>
                    <a:pt x="1331426" y="3780355"/>
                    <a:pt x="1295515" y="3779520"/>
                  </a:cubicBezTo>
                  <a:cubicBezTo>
                    <a:pt x="894271" y="3770189"/>
                    <a:pt x="492875" y="3769360"/>
                    <a:pt x="91555" y="3764280"/>
                  </a:cubicBezTo>
                  <a:cubicBezTo>
                    <a:pt x="61075" y="3754120"/>
                    <a:pt x="-3082" y="3765769"/>
                    <a:pt x="115" y="3733800"/>
                  </a:cubicBezTo>
                  <a:cubicBezTo>
                    <a:pt x="5195" y="3683000"/>
                    <a:pt x="9390" y="3632104"/>
                    <a:pt x="15355" y="3581400"/>
                  </a:cubicBezTo>
                  <a:cubicBezTo>
                    <a:pt x="19487" y="3546274"/>
                    <a:pt x="30087" y="3455755"/>
                    <a:pt x="45835" y="3413760"/>
                  </a:cubicBezTo>
                  <a:cubicBezTo>
                    <a:pt x="53812" y="3392488"/>
                    <a:pt x="68338" y="3374072"/>
                    <a:pt x="76315" y="3352800"/>
                  </a:cubicBezTo>
                  <a:cubicBezTo>
                    <a:pt x="88747" y="3319648"/>
                    <a:pt x="101192" y="3221243"/>
                    <a:pt x="122035" y="3200400"/>
                  </a:cubicBezTo>
                  <a:cubicBezTo>
                    <a:pt x="180707" y="3141728"/>
                    <a:pt x="149822" y="3166635"/>
                    <a:pt x="213475" y="3124200"/>
                  </a:cubicBezTo>
                  <a:cubicBezTo>
                    <a:pt x="264692" y="2970549"/>
                    <a:pt x="186546" y="3208882"/>
                    <a:pt x="243955" y="3017520"/>
                  </a:cubicBezTo>
                  <a:cubicBezTo>
                    <a:pt x="253187" y="2986746"/>
                    <a:pt x="256613" y="2952813"/>
                    <a:pt x="274435" y="2926080"/>
                  </a:cubicBezTo>
                  <a:cubicBezTo>
                    <a:pt x="284595" y="2910840"/>
                    <a:pt x="297476" y="2897098"/>
                    <a:pt x="304915" y="2880360"/>
                  </a:cubicBezTo>
                  <a:cubicBezTo>
                    <a:pt x="317964" y="2851000"/>
                    <a:pt x="317573" y="2815653"/>
                    <a:pt x="335395" y="2788920"/>
                  </a:cubicBezTo>
                  <a:cubicBezTo>
                    <a:pt x="345555" y="2773680"/>
                    <a:pt x="357684" y="2759583"/>
                    <a:pt x="365875" y="2743200"/>
                  </a:cubicBezTo>
                  <a:cubicBezTo>
                    <a:pt x="373059" y="2728832"/>
                    <a:pt x="373313" y="2711523"/>
                    <a:pt x="381115" y="2697480"/>
                  </a:cubicBezTo>
                  <a:cubicBezTo>
                    <a:pt x="398905" y="2665458"/>
                    <a:pt x="421755" y="2636520"/>
                    <a:pt x="442075" y="2606040"/>
                  </a:cubicBezTo>
                  <a:lnTo>
                    <a:pt x="472555" y="2560320"/>
                  </a:lnTo>
                  <a:cubicBezTo>
                    <a:pt x="482715" y="2545080"/>
                    <a:pt x="494844" y="2530983"/>
                    <a:pt x="503035" y="2514600"/>
                  </a:cubicBezTo>
                  <a:lnTo>
                    <a:pt x="518275" y="2484120"/>
                  </a:lnTo>
                </a:path>
              </a:pathLst>
            </a:custGeom>
            <a:noFill/>
            <a:ln w="381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 8"/>
            <p:cNvSpPr/>
            <p:nvPr/>
          </p:nvSpPr>
          <p:spPr>
            <a:xfrm>
              <a:off x="670560" y="6491398"/>
              <a:ext cx="3002280" cy="748404"/>
            </a:xfrm>
            <a:custGeom>
              <a:avLst/>
              <a:gdLst>
                <a:gd name="connsiteX0" fmla="*/ 0 w 3002280"/>
                <a:gd name="connsiteY0" fmla="*/ 290402 h 748404"/>
                <a:gd name="connsiteX1" fmla="*/ 502920 w 3002280"/>
                <a:gd name="connsiteY1" fmla="*/ 842 h 748404"/>
                <a:gd name="connsiteX2" fmla="*/ 518160 w 3002280"/>
                <a:gd name="connsiteY2" fmla="*/ 46562 h 748404"/>
                <a:gd name="connsiteX3" fmla="*/ 472440 w 3002280"/>
                <a:gd name="connsiteY3" fmla="*/ 259922 h 748404"/>
                <a:gd name="connsiteX4" fmla="*/ 396240 w 3002280"/>
                <a:gd name="connsiteY4" fmla="*/ 442802 h 748404"/>
                <a:gd name="connsiteX5" fmla="*/ 381000 w 3002280"/>
                <a:gd name="connsiteY5" fmla="*/ 503762 h 748404"/>
                <a:gd name="connsiteX6" fmla="*/ 335280 w 3002280"/>
                <a:gd name="connsiteY6" fmla="*/ 595202 h 748404"/>
                <a:gd name="connsiteX7" fmla="*/ 381000 w 3002280"/>
                <a:gd name="connsiteY7" fmla="*/ 610442 h 748404"/>
                <a:gd name="connsiteX8" fmla="*/ 518160 w 3002280"/>
                <a:gd name="connsiteY8" fmla="*/ 503762 h 748404"/>
                <a:gd name="connsiteX9" fmla="*/ 579120 w 3002280"/>
                <a:gd name="connsiteY9" fmla="*/ 458042 h 748404"/>
                <a:gd name="connsiteX10" fmla="*/ 685800 w 3002280"/>
                <a:gd name="connsiteY10" fmla="*/ 381842 h 748404"/>
                <a:gd name="connsiteX11" fmla="*/ 792480 w 3002280"/>
                <a:gd name="connsiteY11" fmla="*/ 290402 h 748404"/>
                <a:gd name="connsiteX12" fmla="*/ 868680 w 3002280"/>
                <a:gd name="connsiteY12" fmla="*/ 244682 h 748404"/>
                <a:gd name="connsiteX13" fmla="*/ 929640 w 3002280"/>
                <a:gd name="connsiteY13" fmla="*/ 214202 h 748404"/>
                <a:gd name="connsiteX14" fmla="*/ 975360 w 3002280"/>
                <a:gd name="connsiteY14" fmla="*/ 168482 h 748404"/>
                <a:gd name="connsiteX15" fmla="*/ 1112520 w 3002280"/>
                <a:gd name="connsiteY15" fmla="*/ 92282 h 748404"/>
                <a:gd name="connsiteX16" fmla="*/ 1203960 w 3002280"/>
                <a:gd name="connsiteY16" fmla="*/ 16082 h 748404"/>
                <a:gd name="connsiteX17" fmla="*/ 1219200 w 3002280"/>
                <a:gd name="connsiteY17" fmla="*/ 61802 h 748404"/>
                <a:gd name="connsiteX18" fmla="*/ 1188720 w 3002280"/>
                <a:gd name="connsiteY18" fmla="*/ 168482 h 748404"/>
                <a:gd name="connsiteX19" fmla="*/ 1173480 w 3002280"/>
                <a:gd name="connsiteY19" fmla="*/ 214202 h 748404"/>
                <a:gd name="connsiteX20" fmla="*/ 1112520 w 3002280"/>
                <a:gd name="connsiteY20" fmla="*/ 442802 h 748404"/>
                <a:gd name="connsiteX21" fmla="*/ 1082040 w 3002280"/>
                <a:gd name="connsiteY21" fmla="*/ 519002 h 748404"/>
                <a:gd name="connsiteX22" fmla="*/ 1021080 w 3002280"/>
                <a:gd name="connsiteY22" fmla="*/ 686642 h 748404"/>
                <a:gd name="connsiteX23" fmla="*/ 1005840 w 3002280"/>
                <a:gd name="connsiteY23" fmla="*/ 747602 h 748404"/>
                <a:gd name="connsiteX24" fmla="*/ 1127760 w 3002280"/>
                <a:gd name="connsiteY24" fmla="*/ 671402 h 748404"/>
                <a:gd name="connsiteX25" fmla="*/ 1234440 w 3002280"/>
                <a:gd name="connsiteY25" fmla="*/ 579962 h 748404"/>
                <a:gd name="connsiteX26" fmla="*/ 1264920 w 3002280"/>
                <a:gd name="connsiteY26" fmla="*/ 534242 h 748404"/>
                <a:gd name="connsiteX27" fmla="*/ 1341120 w 3002280"/>
                <a:gd name="connsiteY27" fmla="*/ 473282 h 748404"/>
                <a:gd name="connsiteX28" fmla="*/ 1386840 w 3002280"/>
                <a:gd name="connsiteY28" fmla="*/ 442802 h 748404"/>
                <a:gd name="connsiteX29" fmla="*/ 1447800 w 3002280"/>
                <a:gd name="connsiteY29" fmla="*/ 381842 h 748404"/>
                <a:gd name="connsiteX30" fmla="*/ 1524000 w 3002280"/>
                <a:gd name="connsiteY30" fmla="*/ 336122 h 748404"/>
                <a:gd name="connsiteX31" fmla="*/ 1569720 w 3002280"/>
                <a:gd name="connsiteY31" fmla="*/ 305642 h 748404"/>
                <a:gd name="connsiteX32" fmla="*/ 1661160 w 3002280"/>
                <a:gd name="connsiteY32" fmla="*/ 259922 h 748404"/>
                <a:gd name="connsiteX33" fmla="*/ 1706880 w 3002280"/>
                <a:gd name="connsiteY33" fmla="*/ 229442 h 748404"/>
                <a:gd name="connsiteX34" fmla="*/ 1828800 w 3002280"/>
                <a:gd name="connsiteY34" fmla="*/ 168482 h 748404"/>
                <a:gd name="connsiteX35" fmla="*/ 1889760 w 3002280"/>
                <a:gd name="connsiteY35" fmla="*/ 138002 h 748404"/>
                <a:gd name="connsiteX36" fmla="*/ 2042160 w 3002280"/>
                <a:gd name="connsiteY36" fmla="*/ 92282 h 748404"/>
                <a:gd name="connsiteX37" fmla="*/ 2072640 w 3002280"/>
                <a:gd name="connsiteY37" fmla="*/ 138002 h 748404"/>
                <a:gd name="connsiteX38" fmla="*/ 2057400 w 3002280"/>
                <a:gd name="connsiteY38" fmla="*/ 183722 h 748404"/>
                <a:gd name="connsiteX39" fmla="*/ 2026920 w 3002280"/>
                <a:gd name="connsiteY39" fmla="*/ 244682 h 748404"/>
                <a:gd name="connsiteX40" fmla="*/ 1965960 w 3002280"/>
                <a:gd name="connsiteY40" fmla="*/ 351362 h 748404"/>
                <a:gd name="connsiteX41" fmla="*/ 1935480 w 3002280"/>
                <a:gd name="connsiteY41" fmla="*/ 442802 h 748404"/>
                <a:gd name="connsiteX42" fmla="*/ 1905000 w 3002280"/>
                <a:gd name="connsiteY42" fmla="*/ 503762 h 748404"/>
                <a:gd name="connsiteX43" fmla="*/ 1889760 w 3002280"/>
                <a:gd name="connsiteY43" fmla="*/ 549482 h 748404"/>
                <a:gd name="connsiteX44" fmla="*/ 1950720 w 3002280"/>
                <a:gd name="connsiteY44" fmla="*/ 534242 h 748404"/>
                <a:gd name="connsiteX45" fmla="*/ 1996440 w 3002280"/>
                <a:gd name="connsiteY45" fmla="*/ 503762 h 748404"/>
                <a:gd name="connsiteX46" fmla="*/ 2133600 w 3002280"/>
                <a:gd name="connsiteY46" fmla="*/ 397082 h 748404"/>
                <a:gd name="connsiteX47" fmla="*/ 2240280 w 3002280"/>
                <a:gd name="connsiteY47" fmla="*/ 351362 h 748404"/>
                <a:gd name="connsiteX48" fmla="*/ 2316480 w 3002280"/>
                <a:gd name="connsiteY48" fmla="*/ 320882 h 748404"/>
                <a:gd name="connsiteX49" fmla="*/ 2362200 w 3002280"/>
                <a:gd name="connsiteY49" fmla="*/ 290402 h 748404"/>
                <a:gd name="connsiteX50" fmla="*/ 2423160 w 3002280"/>
                <a:gd name="connsiteY50" fmla="*/ 275162 h 748404"/>
                <a:gd name="connsiteX51" fmla="*/ 2682240 w 3002280"/>
                <a:gd name="connsiteY51" fmla="*/ 229442 h 748404"/>
                <a:gd name="connsiteX52" fmla="*/ 2773680 w 3002280"/>
                <a:gd name="connsiteY52" fmla="*/ 549482 h 748404"/>
                <a:gd name="connsiteX53" fmla="*/ 2819400 w 3002280"/>
                <a:gd name="connsiteY53" fmla="*/ 519002 h 748404"/>
                <a:gd name="connsiteX54" fmla="*/ 2895600 w 3002280"/>
                <a:gd name="connsiteY54" fmla="*/ 427562 h 748404"/>
                <a:gd name="connsiteX55" fmla="*/ 2941320 w 3002280"/>
                <a:gd name="connsiteY55" fmla="*/ 397082 h 748404"/>
                <a:gd name="connsiteX56" fmla="*/ 3002280 w 3002280"/>
                <a:gd name="connsiteY56" fmla="*/ 336122 h 748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3002280" h="748404">
                  <a:moveTo>
                    <a:pt x="0" y="290402"/>
                  </a:moveTo>
                  <a:cubicBezTo>
                    <a:pt x="167640" y="193882"/>
                    <a:pt x="327891" y="83208"/>
                    <a:pt x="502920" y="842"/>
                  </a:cubicBezTo>
                  <a:cubicBezTo>
                    <a:pt x="517455" y="-5998"/>
                    <a:pt x="520037" y="30608"/>
                    <a:pt x="518160" y="46562"/>
                  </a:cubicBezTo>
                  <a:cubicBezTo>
                    <a:pt x="509662" y="118798"/>
                    <a:pt x="490081" y="189359"/>
                    <a:pt x="472440" y="259922"/>
                  </a:cubicBezTo>
                  <a:cubicBezTo>
                    <a:pt x="439804" y="390466"/>
                    <a:pt x="447185" y="315439"/>
                    <a:pt x="396240" y="442802"/>
                  </a:cubicBezTo>
                  <a:cubicBezTo>
                    <a:pt x="388461" y="462249"/>
                    <a:pt x="389251" y="484510"/>
                    <a:pt x="381000" y="503762"/>
                  </a:cubicBezTo>
                  <a:cubicBezTo>
                    <a:pt x="292370" y="710564"/>
                    <a:pt x="399497" y="402550"/>
                    <a:pt x="335280" y="595202"/>
                  </a:cubicBezTo>
                  <a:cubicBezTo>
                    <a:pt x="350520" y="600282"/>
                    <a:pt x="365760" y="615522"/>
                    <a:pt x="381000" y="610442"/>
                  </a:cubicBezTo>
                  <a:cubicBezTo>
                    <a:pt x="453973" y="586118"/>
                    <a:pt x="467953" y="546797"/>
                    <a:pt x="518160" y="503762"/>
                  </a:cubicBezTo>
                  <a:cubicBezTo>
                    <a:pt x="537445" y="487232"/>
                    <a:pt x="560005" y="474768"/>
                    <a:pt x="579120" y="458042"/>
                  </a:cubicBezTo>
                  <a:cubicBezTo>
                    <a:pt x="668128" y="380160"/>
                    <a:pt x="603488" y="409279"/>
                    <a:pt x="685800" y="381842"/>
                  </a:cubicBezTo>
                  <a:cubicBezTo>
                    <a:pt x="732891" y="334751"/>
                    <a:pt x="733828" y="329503"/>
                    <a:pt x="792480" y="290402"/>
                  </a:cubicBezTo>
                  <a:cubicBezTo>
                    <a:pt x="817126" y="273971"/>
                    <a:pt x="842786" y="259067"/>
                    <a:pt x="868680" y="244682"/>
                  </a:cubicBezTo>
                  <a:cubicBezTo>
                    <a:pt x="888539" y="233649"/>
                    <a:pt x="911153" y="227407"/>
                    <a:pt x="929640" y="214202"/>
                  </a:cubicBezTo>
                  <a:cubicBezTo>
                    <a:pt x="947178" y="201675"/>
                    <a:pt x="958347" y="181714"/>
                    <a:pt x="975360" y="168482"/>
                  </a:cubicBezTo>
                  <a:cubicBezTo>
                    <a:pt x="1053965" y="107345"/>
                    <a:pt x="1043538" y="115276"/>
                    <a:pt x="1112520" y="92282"/>
                  </a:cubicBezTo>
                  <a:cubicBezTo>
                    <a:pt x="1116265" y="88537"/>
                    <a:pt x="1186986" y="11838"/>
                    <a:pt x="1203960" y="16082"/>
                  </a:cubicBezTo>
                  <a:cubicBezTo>
                    <a:pt x="1219545" y="19978"/>
                    <a:pt x="1214120" y="46562"/>
                    <a:pt x="1219200" y="61802"/>
                  </a:cubicBezTo>
                  <a:cubicBezTo>
                    <a:pt x="1182660" y="171423"/>
                    <a:pt x="1226992" y="34529"/>
                    <a:pt x="1188720" y="168482"/>
                  </a:cubicBezTo>
                  <a:cubicBezTo>
                    <a:pt x="1184307" y="183928"/>
                    <a:pt x="1177707" y="198704"/>
                    <a:pt x="1173480" y="214202"/>
                  </a:cubicBezTo>
                  <a:cubicBezTo>
                    <a:pt x="1149976" y="300384"/>
                    <a:pt x="1140431" y="359069"/>
                    <a:pt x="1112520" y="442802"/>
                  </a:cubicBezTo>
                  <a:cubicBezTo>
                    <a:pt x="1103869" y="468755"/>
                    <a:pt x="1090085" y="492855"/>
                    <a:pt x="1082040" y="519002"/>
                  </a:cubicBezTo>
                  <a:cubicBezTo>
                    <a:pt x="1032151" y="681141"/>
                    <a:pt x="1081341" y="596251"/>
                    <a:pt x="1021080" y="686642"/>
                  </a:cubicBezTo>
                  <a:cubicBezTo>
                    <a:pt x="1016000" y="706962"/>
                    <a:pt x="988412" y="735984"/>
                    <a:pt x="1005840" y="747602"/>
                  </a:cubicBezTo>
                  <a:cubicBezTo>
                    <a:pt x="1020655" y="757479"/>
                    <a:pt x="1125617" y="672933"/>
                    <a:pt x="1127760" y="671402"/>
                  </a:cubicBezTo>
                  <a:cubicBezTo>
                    <a:pt x="1187364" y="628828"/>
                    <a:pt x="1176260" y="647839"/>
                    <a:pt x="1234440" y="579962"/>
                  </a:cubicBezTo>
                  <a:cubicBezTo>
                    <a:pt x="1246360" y="566055"/>
                    <a:pt x="1251968" y="547194"/>
                    <a:pt x="1264920" y="534242"/>
                  </a:cubicBezTo>
                  <a:cubicBezTo>
                    <a:pt x="1287921" y="511241"/>
                    <a:pt x="1315098" y="492799"/>
                    <a:pt x="1341120" y="473282"/>
                  </a:cubicBezTo>
                  <a:cubicBezTo>
                    <a:pt x="1355773" y="462292"/>
                    <a:pt x="1372933" y="454722"/>
                    <a:pt x="1386840" y="442802"/>
                  </a:cubicBezTo>
                  <a:cubicBezTo>
                    <a:pt x="1408659" y="424100"/>
                    <a:pt x="1425117" y="399485"/>
                    <a:pt x="1447800" y="381842"/>
                  </a:cubicBezTo>
                  <a:cubicBezTo>
                    <a:pt x="1471182" y="363656"/>
                    <a:pt x="1498881" y="351821"/>
                    <a:pt x="1524000" y="336122"/>
                  </a:cubicBezTo>
                  <a:cubicBezTo>
                    <a:pt x="1539532" y="326414"/>
                    <a:pt x="1553709" y="314537"/>
                    <a:pt x="1569720" y="305642"/>
                  </a:cubicBezTo>
                  <a:cubicBezTo>
                    <a:pt x="1599509" y="289092"/>
                    <a:pt x="1631371" y="276472"/>
                    <a:pt x="1661160" y="259922"/>
                  </a:cubicBezTo>
                  <a:cubicBezTo>
                    <a:pt x="1677171" y="251027"/>
                    <a:pt x="1690800" y="238213"/>
                    <a:pt x="1706880" y="229442"/>
                  </a:cubicBezTo>
                  <a:cubicBezTo>
                    <a:pt x="1746769" y="207684"/>
                    <a:pt x="1788160" y="188802"/>
                    <a:pt x="1828800" y="168482"/>
                  </a:cubicBezTo>
                  <a:cubicBezTo>
                    <a:pt x="1849120" y="158322"/>
                    <a:pt x="1868207" y="145186"/>
                    <a:pt x="1889760" y="138002"/>
                  </a:cubicBezTo>
                  <a:cubicBezTo>
                    <a:pt x="2001071" y="100898"/>
                    <a:pt x="1950031" y="115314"/>
                    <a:pt x="2042160" y="92282"/>
                  </a:cubicBezTo>
                  <a:cubicBezTo>
                    <a:pt x="2052320" y="107522"/>
                    <a:pt x="2069629" y="119935"/>
                    <a:pt x="2072640" y="138002"/>
                  </a:cubicBezTo>
                  <a:cubicBezTo>
                    <a:pt x="2075281" y="153848"/>
                    <a:pt x="2063728" y="168957"/>
                    <a:pt x="2057400" y="183722"/>
                  </a:cubicBezTo>
                  <a:cubicBezTo>
                    <a:pt x="2048451" y="204604"/>
                    <a:pt x="2038192" y="224957"/>
                    <a:pt x="2026920" y="244682"/>
                  </a:cubicBezTo>
                  <a:cubicBezTo>
                    <a:pt x="1990263" y="308832"/>
                    <a:pt x="1996663" y="274605"/>
                    <a:pt x="1965960" y="351362"/>
                  </a:cubicBezTo>
                  <a:cubicBezTo>
                    <a:pt x="1954028" y="381193"/>
                    <a:pt x="1949848" y="414065"/>
                    <a:pt x="1935480" y="442802"/>
                  </a:cubicBezTo>
                  <a:cubicBezTo>
                    <a:pt x="1925320" y="463122"/>
                    <a:pt x="1913949" y="482880"/>
                    <a:pt x="1905000" y="503762"/>
                  </a:cubicBezTo>
                  <a:cubicBezTo>
                    <a:pt x="1898672" y="518527"/>
                    <a:pt x="1876394" y="540571"/>
                    <a:pt x="1889760" y="549482"/>
                  </a:cubicBezTo>
                  <a:cubicBezTo>
                    <a:pt x="1907188" y="561100"/>
                    <a:pt x="1930400" y="539322"/>
                    <a:pt x="1950720" y="534242"/>
                  </a:cubicBezTo>
                  <a:cubicBezTo>
                    <a:pt x="1965960" y="524082"/>
                    <a:pt x="1982369" y="515488"/>
                    <a:pt x="1996440" y="503762"/>
                  </a:cubicBezTo>
                  <a:cubicBezTo>
                    <a:pt x="2049038" y="459931"/>
                    <a:pt x="2056564" y="422761"/>
                    <a:pt x="2133600" y="397082"/>
                  </a:cubicBezTo>
                  <a:cubicBezTo>
                    <a:pt x="2227505" y="365780"/>
                    <a:pt x="2127287" y="401581"/>
                    <a:pt x="2240280" y="351362"/>
                  </a:cubicBezTo>
                  <a:cubicBezTo>
                    <a:pt x="2265279" y="340251"/>
                    <a:pt x="2292011" y="333116"/>
                    <a:pt x="2316480" y="320882"/>
                  </a:cubicBezTo>
                  <a:cubicBezTo>
                    <a:pt x="2332863" y="312691"/>
                    <a:pt x="2345365" y="297617"/>
                    <a:pt x="2362200" y="290402"/>
                  </a:cubicBezTo>
                  <a:cubicBezTo>
                    <a:pt x="2381452" y="282151"/>
                    <a:pt x="2403098" y="281181"/>
                    <a:pt x="2423160" y="275162"/>
                  </a:cubicBezTo>
                  <a:cubicBezTo>
                    <a:pt x="2590895" y="224842"/>
                    <a:pt x="2442325" y="251252"/>
                    <a:pt x="2682240" y="229442"/>
                  </a:cubicBezTo>
                  <a:cubicBezTo>
                    <a:pt x="2873367" y="267667"/>
                    <a:pt x="2697549" y="206892"/>
                    <a:pt x="2773680" y="549482"/>
                  </a:cubicBezTo>
                  <a:cubicBezTo>
                    <a:pt x="2777653" y="567362"/>
                    <a:pt x="2805329" y="530728"/>
                    <a:pt x="2819400" y="519002"/>
                  </a:cubicBezTo>
                  <a:cubicBezTo>
                    <a:pt x="2969200" y="394168"/>
                    <a:pt x="2775720" y="547442"/>
                    <a:pt x="2895600" y="427562"/>
                  </a:cubicBezTo>
                  <a:cubicBezTo>
                    <a:pt x="2908552" y="414610"/>
                    <a:pt x="2926080" y="407242"/>
                    <a:pt x="2941320" y="397082"/>
                  </a:cubicBezTo>
                  <a:cubicBezTo>
                    <a:pt x="2978101" y="341911"/>
                    <a:pt x="2955417" y="359553"/>
                    <a:pt x="3002280" y="3361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493520" y="3749040"/>
              <a:ext cx="1326004" cy="349968"/>
            </a:xfrm>
            <a:prstGeom prst="rect">
              <a:avLst/>
            </a:prstGeom>
            <a:solidFill>
              <a:srgbClr val="F2F2F2">
                <a:alpha val="69412"/>
              </a:srgbClr>
            </a:solidFill>
          </p:spPr>
          <p:txBody>
            <a:bodyPr wrap="none" rtlCol="0">
              <a:spAutoFit/>
            </a:bodyPr>
            <a:lstStyle/>
            <a:p>
              <a:r>
                <a:rPr lang="en-US" smtClean="0"/>
                <a:t>Chat Client</a:t>
              </a:r>
              <a:endParaRPr lang="en-US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0" y="2926080"/>
            <a:ext cx="4511155" cy="3825240"/>
            <a:chOff x="76085" y="3688080"/>
            <a:chExt cx="4511155" cy="3825240"/>
          </a:xfrm>
        </p:grpSpPr>
        <p:grpSp>
          <p:nvGrpSpPr>
            <p:cNvPr id="16" name="Group 15"/>
            <p:cNvGrpSpPr/>
            <p:nvPr/>
          </p:nvGrpSpPr>
          <p:grpSpPr>
            <a:xfrm>
              <a:off x="746760" y="3852296"/>
              <a:ext cx="2758440" cy="2304664"/>
              <a:chOff x="746760" y="3974216"/>
              <a:chExt cx="3111500" cy="2639944"/>
            </a:xfrm>
          </p:grpSpPr>
          <p:pic>
            <p:nvPicPr>
              <p:cNvPr id="20" name="Picture 19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6760" y="3974216"/>
                <a:ext cx="3111500" cy="2139564"/>
              </a:xfrm>
              <a:prstGeom prst="rect">
                <a:avLst/>
              </a:prstGeom>
            </p:spPr>
          </p:pic>
          <p:sp>
            <p:nvSpPr>
              <p:cNvPr id="21" name="Rectangle 20"/>
              <p:cNvSpPr/>
              <p:nvPr/>
            </p:nvSpPr>
            <p:spPr>
              <a:xfrm>
                <a:off x="777240" y="4145280"/>
                <a:ext cx="3048000" cy="19202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ounded Rectangle 21"/>
              <p:cNvSpPr/>
              <p:nvPr/>
            </p:nvSpPr>
            <p:spPr>
              <a:xfrm>
                <a:off x="777240" y="6111240"/>
                <a:ext cx="2087880" cy="502920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ounded Rectangle 22"/>
              <p:cNvSpPr/>
              <p:nvPr/>
            </p:nvSpPr>
            <p:spPr>
              <a:xfrm>
                <a:off x="2880360" y="6111240"/>
                <a:ext cx="960120" cy="502920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solidFill>
                      <a:schemeClr val="tx1"/>
                    </a:solidFill>
                  </a:rPr>
                  <a:t>Send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7" name="Freeform 16"/>
            <p:cNvSpPr/>
            <p:nvPr/>
          </p:nvSpPr>
          <p:spPr>
            <a:xfrm>
              <a:off x="76085" y="3688080"/>
              <a:ext cx="4511155" cy="3825240"/>
            </a:xfrm>
            <a:custGeom>
              <a:avLst/>
              <a:gdLst>
                <a:gd name="connsiteX0" fmla="*/ 563995 w 4511155"/>
                <a:gd name="connsiteY0" fmla="*/ 2438400 h 3825240"/>
                <a:gd name="connsiteX1" fmla="*/ 548755 w 4511155"/>
                <a:gd name="connsiteY1" fmla="*/ 2057400 h 3825240"/>
                <a:gd name="connsiteX2" fmla="*/ 533515 w 4511155"/>
                <a:gd name="connsiteY2" fmla="*/ 1920240 h 3825240"/>
                <a:gd name="connsiteX3" fmla="*/ 563995 w 4511155"/>
                <a:gd name="connsiteY3" fmla="*/ 1005840 h 3825240"/>
                <a:gd name="connsiteX4" fmla="*/ 533515 w 4511155"/>
                <a:gd name="connsiteY4" fmla="*/ 198120 h 3825240"/>
                <a:gd name="connsiteX5" fmla="*/ 594475 w 4511155"/>
                <a:gd name="connsiteY5" fmla="*/ 15240 h 3825240"/>
                <a:gd name="connsiteX6" fmla="*/ 914515 w 4511155"/>
                <a:gd name="connsiteY6" fmla="*/ 0 h 3825240"/>
                <a:gd name="connsiteX7" fmla="*/ 2453755 w 4511155"/>
                <a:gd name="connsiteY7" fmla="*/ 15240 h 3825240"/>
                <a:gd name="connsiteX8" fmla="*/ 2529955 w 4511155"/>
                <a:gd name="connsiteY8" fmla="*/ 30480 h 3825240"/>
                <a:gd name="connsiteX9" fmla="*/ 2651875 w 4511155"/>
                <a:gd name="connsiteY9" fmla="*/ 45720 h 3825240"/>
                <a:gd name="connsiteX10" fmla="*/ 3017635 w 4511155"/>
                <a:gd name="connsiteY10" fmla="*/ 60960 h 3825240"/>
                <a:gd name="connsiteX11" fmla="*/ 3368155 w 4511155"/>
                <a:gd name="connsiteY11" fmla="*/ 91440 h 3825240"/>
                <a:gd name="connsiteX12" fmla="*/ 3596755 w 4511155"/>
                <a:gd name="connsiteY12" fmla="*/ 106680 h 3825240"/>
                <a:gd name="connsiteX13" fmla="*/ 3611995 w 4511155"/>
                <a:gd name="connsiteY13" fmla="*/ 350520 h 3825240"/>
                <a:gd name="connsiteX14" fmla="*/ 3627235 w 4511155"/>
                <a:gd name="connsiteY14" fmla="*/ 411480 h 3825240"/>
                <a:gd name="connsiteX15" fmla="*/ 3657715 w 4511155"/>
                <a:gd name="connsiteY15" fmla="*/ 1127760 h 3825240"/>
                <a:gd name="connsiteX16" fmla="*/ 3642475 w 4511155"/>
                <a:gd name="connsiteY16" fmla="*/ 1706880 h 3825240"/>
                <a:gd name="connsiteX17" fmla="*/ 3627235 w 4511155"/>
                <a:gd name="connsiteY17" fmla="*/ 2377440 h 3825240"/>
                <a:gd name="connsiteX18" fmla="*/ 3581515 w 4511155"/>
                <a:gd name="connsiteY18" fmla="*/ 2484120 h 3825240"/>
                <a:gd name="connsiteX19" fmla="*/ 3551035 w 4511155"/>
                <a:gd name="connsiteY19" fmla="*/ 2575560 h 3825240"/>
                <a:gd name="connsiteX20" fmla="*/ 3535795 w 4511155"/>
                <a:gd name="connsiteY20" fmla="*/ 2621280 h 3825240"/>
                <a:gd name="connsiteX21" fmla="*/ 3596755 w 4511155"/>
                <a:gd name="connsiteY21" fmla="*/ 2727960 h 3825240"/>
                <a:gd name="connsiteX22" fmla="*/ 3627235 w 4511155"/>
                <a:gd name="connsiteY22" fmla="*/ 2773680 h 3825240"/>
                <a:gd name="connsiteX23" fmla="*/ 3672955 w 4511155"/>
                <a:gd name="connsiteY23" fmla="*/ 2804160 h 3825240"/>
                <a:gd name="connsiteX24" fmla="*/ 3718675 w 4511155"/>
                <a:gd name="connsiteY24" fmla="*/ 2865120 h 3825240"/>
                <a:gd name="connsiteX25" fmla="*/ 3855835 w 4511155"/>
                <a:gd name="connsiteY25" fmla="*/ 2987040 h 3825240"/>
                <a:gd name="connsiteX26" fmla="*/ 4008235 w 4511155"/>
                <a:gd name="connsiteY26" fmla="*/ 3139440 h 3825240"/>
                <a:gd name="connsiteX27" fmla="*/ 4053955 w 4511155"/>
                <a:gd name="connsiteY27" fmla="*/ 3185160 h 3825240"/>
                <a:gd name="connsiteX28" fmla="*/ 4084435 w 4511155"/>
                <a:gd name="connsiteY28" fmla="*/ 3230880 h 3825240"/>
                <a:gd name="connsiteX29" fmla="*/ 4160635 w 4511155"/>
                <a:gd name="connsiteY29" fmla="*/ 3276600 h 3825240"/>
                <a:gd name="connsiteX30" fmla="*/ 4282555 w 4511155"/>
                <a:gd name="connsiteY30" fmla="*/ 3383280 h 3825240"/>
                <a:gd name="connsiteX31" fmla="*/ 4373995 w 4511155"/>
                <a:gd name="connsiteY31" fmla="*/ 3429000 h 3825240"/>
                <a:gd name="connsiteX32" fmla="*/ 4511155 w 4511155"/>
                <a:gd name="connsiteY32" fmla="*/ 3550920 h 3825240"/>
                <a:gd name="connsiteX33" fmla="*/ 4282555 w 4511155"/>
                <a:gd name="connsiteY33" fmla="*/ 3596640 h 3825240"/>
                <a:gd name="connsiteX34" fmla="*/ 3246235 w 4511155"/>
                <a:gd name="connsiteY34" fmla="*/ 3627120 h 3825240"/>
                <a:gd name="connsiteX35" fmla="*/ 3124315 w 4511155"/>
                <a:gd name="connsiteY35" fmla="*/ 3657600 h 3825240"/>
                <a:gd name="connsiteX36" fmla="*/ 2910955 w 4511155"/>
                <a:gd name="connsiteY36" fmla="*/ 3672840 h 3825240"/>
                <a:gd name="connsiteX37" fmla="*/ 2758555 w 4511155"/>
                <a:gd name="connsiteY37" fmla="*/ 3688080 h 3825240"/>
                <a:gd name="connsiteX38" fmla="*/ 2636635 w 4511155"/>
                <a:gd name="connsiteY38" fmla="*/ 3703320 h 3825240"/>
                <a:gd name="connsiteX39" fmla="*/ 2377555 w 4511155"/>
                <a:gd name="connsiteY39" fmla="*/ 3718560 h 3825240"/>
                <a:gd name="connsiteX40" fmla="*/ 2286115 w 4511155"/>
                <a:gd name="connsiteY40" fmla="*/ 3733800 h 3825240"/>
                <a:gd name="connsiteX41" fmla="*/ 2179435 w 4511155"/>
                <a:gd name="connsiteY41" fmla="*/ 3749040 h 3825240"/>
                <a:gd name="connsiteX42" fmla="*/ 2042275 w 4511155"/>
                <a:gd name="connsiteY42" fmla="*/ 3794760 h 3825240"/>
                <a:gd name="connsiteX43" fmla="*/ 1920355 w 4511155"/>
                <a:gd name="connsiteY43" fmla="*/ 3825240 h 3825240"/>
                <a:gd name="connsiteX44" fmla="*/ 1524115 w 4511155"/>
                <a:gd name="connsiteY44" fmla="*/ 3810000 h 3825240"/>
                <a:gd name="connsiteX45" fmla="*/ 1402195 w 4511155"/>
                <a:gd name="connsiteY45" fmla="*/ 3794760 h 3825240"/>
                <a:gd name="connsiteX46" fmla="*/ 1295515 w 4511155"/>
                <a:gd name="connsiteY46" fmla="*/ 3779520 h 3825240"/>
                <a:gd name="connsiteX47" fmla="*/ 91555 w 4511155"/>
                <a:gd name="connsiteY47" fmla="*/ 3764280 h 3825240"/>
                <a:gd name="connsiteX48" fmla="*/ 115 w 4511155"/>
                <a:gd name="connsiteY48" fmla="*/ 3733800 h 3825240"/>
                <a:gd name="connsiteX49" fmla="*/ 15355 w 4511155"/>
                <a:gd name="connsiteY49" fmla="*/ 3581400 h 3825240"/>
                <a:gd name="connsiteX50" fmla="*/ 45835 w 4511155"/>
                <a:gd name="connsiteY50" fmla="*/ 3413760 h 3825240"/>
                <a:gd name="connsiteX51" fmla="*/ 76315 w 4511155"/>
                <a:gd name="connsiteY51" fmla="*/ 3352800 h 3825240"/>
                <a:gd name="connsiteX52" fmla="*/ 122035 w 4511155"/>
                <a:gd name="connsiteY52" fmla="*/ 3200400 h 3825240"/>
                <a:gd name="connsiteX53" fmla="*/ 213475 w 4511155"/>
                <a:gd name="connsiteY53" fmla="*/ 3124200 h 3825240"/>
                <a:gd name="connsiteX54" fmla="*/ 243955 w 4511155"/>
                <a:gd name="connsiteY54" fmla="*/ 3017520 h 3825240"/>
                <a:gd name="connsiteX55" fmla="*/ 274435 w 4511155"/>
                <a:gd name="connsiteY55" fmla="*/ 2926080 h 3825240"/>
                <a:gd name="connsiteX56" fmla="*/ 304915 w 4511155"/>
                <a:gd name="connsiteY56" fmla="*/ 2880360 h 3825240"/>
                <a:gd name="connsiteX57" fmla="*/ 335395 w 4511155"/>
                <a:gd name="connsiteY57" fmla="*/ 2788920 h 3825240"/>
                <a:gd name="connsiteX58" fmla="*/ 365875 w 4511155"/>
                <a:gd name="connsiteY58" fmla="*/ 2743200 h 3825240"/>
                <a:gd name="connsiteX59" fmla="*/ 381115 w 4511155"/>
                <a:gd name="connsiteY59" fmla="*/ 2697480 h 3825240"/>
                <a:gd name="connsiteX60" fmla="*/ 442075 w 4511155"/>
                <a:gd name="connsiteY60" fmla="*/ 2606040 h 3825240"/>
                <a:gd name="connsiteX61" fmla="*/ 472555 w 4511155"/>
                <a:gd name="connsiteY61" fmla="*/ 2560320 h 3825240"/>
                <a:gd name="connsiteX62" fmla="*/ 503035 w 4511155"/>
                <a:gd name="connsiteY62" fmla="*/ 2514600 h 3825240"/>
                <a:gd name="connsiteX63" fmla="*/ 518275 w 4511155"/>
                <a:gd name="connsiteY63" fmla="*/ 2484120 h 3825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4511155" h="3825240">
                  <a:moveTo>
                    <a:pt x="563995" y="2438400"/>
                  </a:moveTo>
                  <a:cubicBezTo>
                    <a:pt x="558915" y="2311400"/>
                    <a:pt x="556219" y="2184282"/>
                    <a:pt x="548755" y="2057400"/>
                  </a:cubicBezTo>
                  <a:cubicBezTo>
                    <a:pt x="546054" y="2011478"/>
                    <a:pt x="533515" y="1966241"/>
                    <a:pt x="533515" y="1920240"/>
                  </a:cubicBezTo>
                  <a:cubicBezTo>
                    <a:pt x="533515" y="1188029"/>
                    <a:pt x="512795" y="1364238"/>
                    <a:pt x="563995" y="1005840"/>
                  </a:cubicBezTo>
                  <a:cubicBezTo>
                    <a:pt x="548082" y="719400"/>
                    <a:pt x="533515" y="501664"/>
                    <a:pt x="533515" y="198120"/>
                  </a:cubicBezTo>
                  <a:cubicBezTo>
                    <a:pt x="533515" y="162791"/>
                    <a:pt x="512397" y="25500"/>
                    <a:pt x="594475" y="15240"/>
                  </a:cubicBezTo>
                  <a:cubicBezTo>
                    <a:pt x="700451" y="1993"/>
                    <a:pt x="807835" y="5080"/>
                    <a:pt x="914515" y="0"/>
                  </a:cubicBezTo>
                  <a:lnTo>
                    <a:pt x="2453755" y="15240"/>
                  </a:lnTo>
                  <a:cubicBezTo>
                    <a:pt x="2479653" y="15729"/>
                    <a:pt x="2504353" y="26541"/>
                    <a:pt x="2529955" y="30480"/>
                  </a:cubicBezTo>
                  <a:cubicBezTo>
                    <a:pt x="2570435" y="36708"/>
                    <a:pt x="2610998" y="43165"/>
                    <a:pt x="2651875" y="45720"/>
                  </a:cubicBezTo>
                  <a:cubicBezTo>
                    <a:pt x="2773663" y="53332"/>
                    <a:pt x="2895715" y="55880"/>
                    <a:pt x="3017635" y="60960"/>
                  </a:cubicBezTo>
                  <a:cubicBezTo>
                    <a:pt x="3161172" y="108806"/>
                    <a:pt x="3039013" y="72632"/>
                    <a:pt x="3368155" y="91440"/>
                  </a:cubicBezTo>
                  <a:lnTo>
                    <a:pt x="3596755" y="106680"/>
                  </a:lnTo>
                  <a:cubicBezTo>
                    <a:pt x="3601835" y="187960"/>
                    <a:pt x="3603892" y="269486"/>
                    <a:pt x="3611995" y="350520"/>
                  </a:cubicBezTo>
                  <a:cubicBezTo>
                    <a:pt x="3614079" y="371361"/>
                    <a:pt x="3626262" y="390557"/>
                    <a:pt x="3627235" y="411480"/>
                  </a:cubicBezTo>
                  <a:cubicBezTo>
                    <a:pt x="3664641" y="1215714"/>
                    <a:pt x="3613529" y="774274"/>
                    <a:pt x="3657715" y="1127760"/>
                  </a:cubicBezTo>
                  <a:cubicBezTo>
                    <a:pt x="3652635" y="1320800"/>
                    <a:pt x="3647184" y="1513831"/>
                    <a:pt x="3642475" y="1706880"/>
                  </a:cubicBezTo>
                  <a:cubicBezTo>
                    <a:pt x="3637024" y="1930391"/>
                    <a:pt x="3636740" y="2154064"/>
                    <a:pt x="3627235" y="2377440"/>
                  </a:cubicBezTo>
                  <a:cubicBezTo>
                    <a:pt x="3626067" y="2404888"/>
                    <a:pt x="3589118" y="2465111"/>
                    <a:pt x="3581515" y="2484120"/>
                  </a:cubicBezTo>
                  <a:cubicBezTo>
                    <a:pt x="3569583" y="2513951"/>
                    <a:pt x="3561195" y="2545080"/>
                    <a:pt x="3551035" y="2575560"/>
                  </a:cubicBezTo>
                  <a:lnTo>
                    <a:pt x="3535795" y="2621280"/>
                  </a:lnTo>
                  <a:cubicBezTo>
                    <a:pt x="3560526" y="2695473"/>
                    <a:pt x="3539090" y="2647229"/>
                    <a:pt x="3596755" y="2727960"/>
                  </a:cubicBezTo>
                  <a:cubicBezTo>
                    <a:pt x="3607401" y="2742865"/>
                    <a:pt x="3614283" y="2760728"/>
                    <a:pt x="3627235" y="2773680"/>
                  </a:cubicBezTo>
                  <a:cubicBezTo>
                    <a:pt x="3640187" y="2786632"/>
                    <a:pt x="3660003" y="2791208"/>
                    <a:pt x="3672955" y="2804160"/>
                  </a:cubicBezTo>
                  <a:cubicBezTo>
                    <a:pt x="3690916" y="2822121"/>
                    <a:pt x="3701949" y="2846005"/>
                    <a:pt x="3718675" y="2865120"/>
                  </a:cubicBezTo>
                  <a:cubicBezTo>
                    <a:pt x="3794556" y="2951841"/>
                    <a:pt x="3766341" y="2905004"/>
                    <a:pt x="3855835" y="2987040"/>
                  </a:cubicBezTo>
                  <a:lnTo>
                    <a:pt x="4008235" y="3139440"/>
                  </a:lnTo>
                  <a:cubicBezTo>
                    <a:pt x="4023475" y="3154680"/>
                    <a:pt x="4042000" y="3167227"/>
                    <a:pt x="4053955" y="3185160"/>
                  </a:cubicBezTo>
                  <a:cubicBezTo>
                    <a:pt x="4064115" y="3200400"/>
                    <a:pt x="4070528" y="3218960"/>
                    <a:pt x="4084435" y="3230880"/>
                  </a:cubicBezTo>
                  <a:cubicBezTo>
                    <a:pt x="4106925" y="3250157"/>
                    <a:pt x="4137253" y="3258414"/>
                    <a:pt x="4160635" y="3276600"/>
                  </a:cubicBezTo>
                  <a:cubicBezTo>
                    <a:pt x="4242354" y="3340160"/>
                    <a:pt x="4196132" y="3333895"/>
                    <a:pt x="4282555" y="3383280"/>
                  </a:cubicBezTo>
                  <a:cubicBezTo>
                    <a:pt x="4356698" y="3425647"/>
                    <a:pt x="4302313" y="3365283"/>
                    <a:pt x="4373995" y="3429000"/>
                  </a:cubicBezTo>
                  <a:cubicBezTo>
                    <a:pt x="4530582" y="3568189"/>
                    <a:pt x="4407390" y="3481744"/>
                    <a:pt x="4511155" y="3550920"/>
                  </a:cubicBezTo>
                  <a:cubicBezTo>
                    <a:pt x="4401409" y="3605793"/>
                    <a:pt x="4469361" y="3581073"/>
                    <a:pt x="4282555" y="3596640"/>
                  </a:cubicBezTo>
                  <a:cubicBezTo>
                    <a:pt x="3852719" y="3632460"/>
                    <a:pt x="3952759" y="3614274"/>
                    <a:pt x="3246235" y="3627120"/>
                  </a:cubicBezTo>
                  <a:cubicBezTo>
                    <a:pt x="3199629" y="3642655"/>
                    <a:pt x="3178072" y="3651941"/>
                    <a:pt x="3124315" y="3657600"/>
                  </a:cubicBezTo>
                  <a:cubicBezTo>
                    <a:pt x="3053406" y="3665064"/>
                    <a:pt x="2982010" y="3666919"/>
                    <a:pt x="2910955" y="3672840"/>
                  </a:cubicBezTo>
                  <a:cubicBezTo>
                    <a:pt x="2860078" y="3677080"/>
                    <a:pt x="2809296" y="3682442"/>
                    <a:pt x="2758555" y="3688080"/>
                  </a:cubicBezTo>
                  <a:cubicBezTo>
                    <a:pt x="2717849" y="3692603"/>
                    <a:pt x="2677461" y="3700054"/>
                    <a:pt x="2636635" y="3703320"/>
                  </a:cubicBezTo>
                  <a:cubicBezTo>
                    <a:pt x="2550401" y="3710219"/>
                    <a:pt x="2463915" y="3713480"/>
                    <a:pt x="2377555" y="3718560"/>
                  </a:cubicBezTo>
                  <a:lnTo>
                    <a:pt x="2286115" y="3733800"/>
                  </a:lnTo>
                  <a:cubicBezTo>
                    <a:pt x="2250612" y="3739262"/>
                    <a:pt x="2214284" y="3740328"/>
                    <a:pt x="2179435" y="3749040"/>
                  </a:cubicBezTo>
                  <a:cubicBezTo>
                    <a:pt x="2132681" y="3760729"/>
                    <a:pt x="2089029" y="3783071"/>
                    <a:pt x="2042275" y="3794760"/>
                  </a:cubicBezTo>
                  <a:lnTo>
                    <a:pt x="1920355" y="3825240"/>
                  </a:lnTo>
                  <a:cubicBezTo>
                    <a:pt x="1788275" y="3820160"/>
                    <a:pt x="1656065" y="3817762"/>
                    <a:pt x="1524115" y="3810000"/>
                  </a:cubicBezTo>
                  <a:cubicBezTo>
                    <a:pt x="1483229" y="3807595"/>
                    <a:pt x="1442792" y="3800173"/>
                    <a:pt x="1402195" y="3794760"/>
                  </a:cubicBezTo>
                  <a:cubicBezTo>
                    <a:pt x="1366589" y="3790013"/>
                    <a:pt x="1331426" y="3780355"/>
                    <a:pt x="1295515" y="3779520"/>
                  </a:cubicBezTo>
                  <a:cubicBezTo>
                    <a:pt x="894271" y="3770189"/>
                    <a:pt x="492875" y="3769360"/>
                    <a:pt x="91555" y="3764280"/>
                  </a:cubicBezTo>
                  <a:cubicBezTo>
                    <a:pt x="61075" y="3754120"/>
                    <a:pt x="-3082" y="3765769"/>
                    <a:pt x="115" y="3733800"/>
                  </a:cubicBezTo>
                  <a:cubicBezTo>
                    <a:pt x="5195" y="3683000"/>
                    <a:pt x="9390" y="3632104"/>
                    <a:pt x="15355" y="3581400"/>
                  </a:cubicBezTo>
                  <a:cubicBezTo>
                    <a:pt x="19487" y="3546274"/>
                    <a:pt x="30087" y="3455755"/>
                    <a:pt x="45835" y="3413760"/>
                  </a:cubicBezTo>
                  <a:cubicBezTo>
                    <a:pt x="53812" y="3392488"/>
                    <a:pt x="68338" y="3374072"/>
                    <a:pt x="76315" y="3352800"/>
                  </a:cubicBezTo>
                  <a:cubicBezTo>
                    <a:pt x="88747" y="3319648"/>
                    <a:pt x="101192" y="3221243"/>
                    <a:pt x="122035" y="3200400"/>
                  </a:cubicBezTo>
                  <a:cubicBezTo>
                    <a:pt x="180707" y="3141728"/>
                    <a:pt x="149822" y="3166635"/>
                    <a:pt x="213475" y="3124200"/>
                  </a:cubicBezTo>
                  <a:cubicBezTo>
                    <a:pt x="264692" y="2970549"/>
                    <a:pt x="186546" y="3208882"/>
                    <a:pt x="243955" y="3017520"/>
                  </a:cubicBezTo>
                  <a:cubicBezTo>
                    <a:pt x="253187" y="2986746"/>
                    <a:pt x="256613" y="2952813"/>
                    <a:pt x="274435" y="2926080"/>
                  </a:cubicBezTo>
                  <a:cubicBezTo>
                    <a:pt x="284595" y="2910840"/>
                    <a:pt x="297476" y="2897098"/>
                    <a:pt x="304915" y="2880360"/>
                  </a:cubicBezTo>
                  <a:cubicBezTo>
                    <a:pt x="317964" y="2851000"/>
                    <a:pt x="317573" y="2815653"/>
                    <a:pt x="335395" y="2788920"/>
                  </a:cubicBezTo>
                  <a:cubicBezTo>
                    <a:pt x="345555" y="2773680"/>
                    <a:pt x="357684" y="2759583"/>
                    <a:pt x="365875" y="2743200"/>
                  </a:cubicBezTo>
                  <a:cubicBezTo>
                    <a:pt x="373059" y="2728832"/>
                    <a:pt x="373313" y="2711523"/>
                    <a:pt x="381115" y="2697480"/>
                  </a:cubicBezTo>
                  <a:cubicBezTo>
                    <a:pt x="398905" y="2665458"/>
                    <a:pt x="421755" y="2636520"/>
                    <a:pt x="442075" y="2606040"/>
                  </a:cubicBezTo>
                  <a:lnTo>
                    <a:pt x="472555" y="2560320"/>
                  </a:lnTo>
                  <a:cubicBezTo>
                    <a:pt x="482715" y="2545080"/>
                    <a:pt x="494844" y="2530983"/>
                    <a:pt x="503035" y="2514600"/>
                  </a:cubicBezTo>
                  <a:lnTo>
                    <a:pt x="518275" y="2484120"/>
                  </a:lnTo>
                </a:path>
              </a:pathLst>
            </a:custGeom>
            <a:noFill/>
            <a:ln w="381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 17"/>
            <p:cNvSpPr/>
            <p:nvPr/>
          </p:nvSpPr>
          <p:spPr>
            <a:xfrm>
              <a:off x="670560" y="6491398"/>
              <a:ext cx="3002280" cy="748404"/>
            </a:xfrm>
            <a:custGeom>
              <a:avLst/>
              <a:gdLst>
                <a:gd name="connsiteX0" fmla="*/ 0 w 3002280"/>
                <a:gd name="connsiteY0" fmla="*/ 290402 h 748404"/>
                <a:gd name="connsiteX1" fmla="*/ 502920 w 3002280"/>
                <a:gd name="connsiteY1" fmla="*/ 842 h 748404"/>
                <a:gd name="connsiteX2" fmla="*/ 518160 w 3002280"/>
                <a:gd name="connsiteY2" fmla="*/ 46562 h 748404"/>
                <a:gd name="connsiteX3" fmla="*/ 472440 w 3002280"/>
                <a:gd name="connsiteY3" fmla="*/ 259922 h 748404"/>
                <a:gd name="connsiteX4" fmla="*/ 396240 w 3002280"/>
                <a:gd name="connsiteY4" fmla="*/ 442802 h 748404"/>
                <a:gd name="connsiteX5" fmla="*/ 381000 w 3002280"/>
                <a:gd name="connsiteY5" fmla="*/ 503762 h 748404"/>
                <a:gd name="connsiteX6" fmla="*/ 335280 w 3002280"/>
                <a:gd name="connsiteY6" fmla="*/ 595202 h 748404"/>
                <a:gd name="connsiteX7" fmla="*/ 381000 w 3002280"/>
                <a:gd name="connsiteY7" fmla="*/ 610442 h 748404"/>
                <a:gd name="connsiteX8" fmla="*/ 518160 w 3002280"/>
                <a:gd name="connsiteY8" fmla="*/ 503762 h 748404"/>
                <a:gd name="connsiteX9" fmla="*/ 579120 w 3002280"/>
                <a:gd name="connsiteY9" fmla="*/ 458042 h 748404"/>
                <a:gd name="connsiteX10" fmla="*/ 685800 w 3002280"/>
                <a:gd name="connsiteY10" fmla="*/ 381842 h 748404"/>
                <a:gd name="connsiteX11" fmla="*/ 792480 w 3002280"/>
                <a:gd name="connsiteY11" fmla="*/ 290402 h 748404"/>
                <a:gd name="connsiteX12" fmla="*/ 868680 w 3002280"/>
                <a:gd name="connsiteY12" fmla="*/ 244682 h 748404"/>
                <a:gd name="connsiteX13" fmla="*/ 929640 w 3002280"/>
                <a:gd name="connsiteY13" fmla="*/ 214202 h 748404"/>
                <a:gd name="connsiteX14" fmla="*/ 975360 w 3002280"/>
                <a:gd name="connsiteY14" fmla="*/ 168482 h 748404"/>
                <a:gd name="connsiteX15" fmla="*/ 1112520 w 3002280"/>
                <a:gd name="connsiteY15" fmla="*/ 92282 h 748404"/>
                <a:gd name="connsiteX16" fmla="*/ 1203960 w 3002280"/>
                <a:gd name="connsiteY16" fmla="*/ 16082 h 748404"/>
                <a:gd name="connsiteX17" fmla="*/ 1219200 w 3002280"/>
                <a:gd name="connsiteY17" fmla="*/ 61802 h 748404"/>
                <a:gd name="connsiteX18" fmla="*/ 1188720 w 3002280"/>
                <a:gd name="connsiteY18" fmla="*/ 168482 h 748404"/>
                <a:gd name="connsiteX19" fmla="*/ 1173480 w 3002280"/>
                <a:gd name="connsiteY19" fmla="*/ 214202 h 748404"/>
                <a:gd name="connsiteX20" fmla="*/ 1112520 w 3002280"/>
                <a:gd name="connsiteY20" fmla="*/ 442802 h 748404"/>
                <a:gd name="connsiteX21" fmla="*/ 1082040 w 3002280"/>
                <a:gd name="connsiteY21" fmla="*/ 519002 h 748404"/>
                <a:gd name="connsiteX22" fmla="*/ 1021080 w 3002280"/>
                <a:gd name="connsiteY22" fmla="*/ 686642 h 748404"/>
                <a:gd name="connsiteX23" fmla="*/ 1005840 w 3002280"/>
                <a:gd name="connsiteY23" fmla="*/ 747602 h 748404"/>
                <a:gd name="connsiteX24" fmla="*/ 1127760 w 3002280"/>
                <a:gd name="connsiteY24" fmla="*/ 671402 h 748404"/>
                <a:gd name="connsiteX25" fmla="*/ 1234440 w 3002280"/>
                <a:gd name="connsiteY25" fmla="*/ 579962 h 748404"/>
                <a:gd name="connsiteX26" fmla="*/ 1264920 w 3002280"/>
                <a:gd name="connsiteY26" fmla="*/ 534242 h 748404"/>
                <a:gd name="connsiteX27" fmla="*/ 1341120 w 3002280"/>
                <a:gd name="connsiteY27" fmla="*/ 473282 h 748404"/>
                <a:gd name="connsiteX28" fmla="*/ 1386840 w 3002280"/>
                <a:gd name="connsiteY28" fmla="*/ 442802 h 748404"/>
                <a:gd name="connsiteX29" fmla="*/ 1447800 w 3002280"/>
                <a:gd name="connsiteY29" fmla="*/ 381842 h 748404"/>
                <a:gd name="connsiteX30" fmla="*/ 1524000 w 3002280"/>
                <a:gd name="connsiteY30" fmla="*/ 336122 h 748404"/>
                <a:gd name="connsiteX31" fmla="*/ 1569720 w 3002280"/>
                <a:gd name="connsiteY31" fmla="*/ 305642 h 748404"/>
                <a:gd name="connsiteX32" fmla="*/ 1661160 w 3002280"/>
                <a:gd name="connsiteY32" fmla="*/ 259922 h 748404"/>
                <a:gd name="connsiteX33" fmla="*/ 1706880 w 3002280"/>
                <a:gd name="connsiteY33" fmla="*/ 229442 h 748404"/>
                <a:gd name="connsiteX34" fmla="*/ 1828800 w 3002280"/>
                <a:gd name="connsiteY34" fmla="*/ 168482 h 748404"/>
                <a:gd name="connsiteX35" fmla="*/ 1889760 w 3002280"/>
                <a:gd name="connsiteY35" fmla="*/ 138002 h 748404"/>
                <a:gd name="connsiteX36" fmla="*/ 2042160 w 3002280"/>
                <a:gd name="connsiteY36" fmla="*/ 92282 h 748404"/>
                <a:gd name="connsiteX37" fmla="*/ 2072640 w 3002280"/>
                <a:gd name="connsiteY37" fmla="*/ 138002 h 748404"/>
                <a:gd name="connsiteX38" fmla="*/ 2057400 w 3002280"/>
                <a:gd name="connsiteY38" fmla="*/ 183722 h 748404"/>
                <a:gd name="connsiteX39" fmla="*/ 2026920 w 3002280"/>
                <a:gd name="connsiteY39" fmla="*/ 244682 h 748404"/>
                <a:gd name="connsiteX40" fmla="*/ 1965960 w 3002280"/>
                <a:gd name="connsiteY40" fmla="*/ 351362 h 748404"/>
                <a:gd name="connsiteX41" fmla="*/ 1935480 w 3002280"/>
                <a:gd name="connsiteY41" fmla="*/ 442802 h 748404"/>
                <a:gd name="connsiteX42" fmla="*/ 1905000 w 3002280"/>
                <a:gd name="connsiteY42" fmla="*/ 503762 h 748404"/>
                <a:gd name="connsiteX43" fmla="*/ 1889760 w 3002280"/>
                <a:gd name="connsiteY43" fmla="*/ 549482 h 748404"/>
                <a:gd name="connsiteX44" fmla="*/ 1950720 w 3002280"/>
                <a:gd name="connsiteY44" fmla="*/ 534242 h 748404"/>
                <a:gd name="connsiteX45" fmla="*/ 1996440 w 3002280"/>
                <a:gd name="connsiteY45" fmla="*/ 503762 h 748404"/>
                <a:gd name="connsiteX46" fmla="*/ 2133600 w 3002280"/>
                <a:gd name="connsiteY46" fmla="*/ 397082 h 748404"/>
                <a:gd name="connsiteX47" fmla="*/ 2240280 w 3002280"/>
                <a:gd name="connsiteY47" fmla="*/ 351362 h 748404"/>
                <a:gd name="connsiteX48" fmla="*/ 2316480 w 3002280"/>
                <a:gd name="connsiteY48" fmla="*/ 320882 h 748404"/>
                <a:gd name="connsiteX49" fmla="*/ 2362200 w 3002280"/>
                <a:gd name="connsiteY49" fmla="*/ 290402 h 748404"/>
                <a:gd name="connsiteX50" fmla="*/ 2423160 w 3002280"/>
                <a:gd name="connsiteY50" fmla="*/ 275162 h 748404"/>
                <a:gd name="connsiteX51" fmla="*/ 2682240 w 3002280"/>
                <a:gd name="connsiteY51" fmla="*/ 229442 h 748404"/>
                <a:gd name="connsiteX52" fmla="*/ 2773680 w 3002280"/>
                <a:gd name="connsiteY52" fmla="*/ 549482 h 748404"/>
                <a:gd name="connsiteX53" fmla="*/ 2819400 w 3002280"/>
                <a:gd name="connsiteY53" fmla="*/ 519002 h 748404"/>
                <a:gd name="connsiteX54" fmla="*/ 2895600 w 3002280"/>
                <a:gd name="connsiteY54" fmla="*/ 427562 h 748404"/>
                <a:gd name="connsiteX55" fmla="*/ 2941320 w 3002280"/>
                <a:gd name="connsiteY55" fmla="*/ 397082 h 748404"/>
                <a:gd name="connsiteX56" fmla="*/ 3002280 w 3002280"/>
                <a:gd name="connsiteY56" fmla="*/ 336122 h 748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3002280" h="748404">
                  <a:moveTo>
                    <a:pt x="0" y="290402"/>
                  </a:moveTo>
                  <a:cubicBezTo>
                    <a:pt x="167640" y="193882"/>
                    <a:pt x="327891" y="83208"/>
                    <a:pt x="502920" y="842"/>
                  </a:cubicBezTo>
                  <a:cubicBezTo>
                    <a:pt x="517455" y="-5998"/>
                    <a:pt x="520037" y="30608"/>
                    <a:pt x="518160" y="46562"/>
                  </a:cubicBezTo>
                  <a:cubicBezTo>
                    <a:pt x="509662" y="118798"/>
                    <a:pt x="490081" y="189359"/>
                    <a:pt x="472440" y="259922"/>
                  </a:cubicBezTo>
                  <a:cubicBezTo>
                    <a:pt x="439804" y="390466"/>
                    <a:pt x="447185" y="315439"/>
                    <a:pt x="396240" y="442802"/>
                  </a:cubicBezTo>
                  <a:cubicBezTo>
                    <a:pt x="388461" y="462249"/>
                    <a:pt x="389251" y="484510"/>
                    <a:pt x="381000" y="503762"/>
                  </a:cubicBezTo>
                  <a:cubicBezTo>
                    <a:pt x="292370" y="710564"/>
                    <a:pt x="399497" y="402550"/>
                    <a:pt x="335280" y="595202"/>
                  </a:cubicBezTo>
                  <a:cubicBezTo>
                    <a:pt x="350520" y="600282"/>
                    <a:pt x="365760" y="615522"/>
                    <a:pt x="381000" y="610442"/>
                  </a:cubicBezTo>
                  <a:cubicBezTo>
                    <a:pt x="453973" y="586118"/>
                    <a:pt x="467953" y="546797"/>
                    <a:pt x="518160" y="503762"/>
                  </a:cubicBezTo>
                  <a:cubicBezTo>
                    <a:pt x="537445" y="487232"/>
                    <a:pt x="560005" y="474768"/>
                    <a:pt x="579120" y="458042"/>
                  </a:cubicBezTo>
                  <a:cubicBezTo>
                    <a:pt x="668128" y="380160"/>
                    <a:pt x="603488" y="409279"/>
                    <a:pt x="685800" y="381842"/>
                  </a:cubicBezTo>
                  <a:cubicBezTo>
                    <a:pt x="732891" y="334751"/>
                    <a:pt x="733828" y="329503"/>
                    <a:pt x="792480" y="290402"/>
                  </a:cubicBezTo>
                  <a:cubicBezTo>
                    <a:pt x="817126" y="273971"/>
                    <a:pt x="842786" y="259067"/>
                    <a:pt x="868680" y="244682"/>
                  </a:cubicBezTo>
                  <a:cubicBezTo>
                    <a:pt x="888539" y="233649"/>
                    <a:pt x="911153" y="227407"/>
                    <a:pt x="929640" y="214202"/>
                  </a:cubicBezTo>
                  <a:cubicBezTo>
                    <a:pt x="947178" y="201675"/>
                    <a:pt x="958347" y="181714"/>
                    <a:pt x="975360" y="168482"/>
                  </a:cubicBezTo>
                  <a:cubicBezTo>
                    <a:pt x="1053965" y="107345"/>
                    <a:pt x="1043538" y="115276"/>
                    <a:pt x="1112520" y="92282"/>
                  </a:cubicBezTo>
                  <a:cubicBezTo>
                    <a:pt x="1116265" y="88537"/>
                    <a:pt x="1186986" y="11838"/>
                    <a:pt x="1203960" y="16082"/>
                  </a:cubicBezTo>
                  <a:cubicBezTo>
                    <a:pt x="1219545" y="19978"/>
                    <a:pt x="1214120" y="46562"/>
                    <a:pt x="1219200" y="61802"/>
                  </a:cubicBezTo>
                  <a:cubicBezTo>
                    <a:pt x="1182660" y="171423"/>
                    <a:pt x="1226992" y="34529"/>
                    <a:pt x="1188720" y="168482"/>
                  </a:cubicBezTo>
                  <a:cubicBezTo>
                    <a:pt x="1184307" y="183928"/>
                    <a:pt x="1177707" y="198704"/>
                    <a:pt x="1173480" y="214202"/>
                  </a:cubicBezTo>
                  <a:cubicBezTo>
                    <a:pt x="1149976" y="300384"/>
                    <a:pt x="1140431" y="359069"/>
                    <a:pt x="1112520" y="442802"/>
                  </a:cubicBezTo>
                  <a:cubicBezTo>
                    <a:pt x="1103869" y="468755"/>
                    <a:pt x="1090085" y="492855"/>
                    <a:pt x="1082040" y="519002"/>
                  </a:cubicBezTo>
                  <a:cubicBezTo>
                    <a:pt x="1032151" y="681141"/>
                    <a:pt x="1081341" y="596251"/>
                    <a:pt x="1021080" y="686642"/>
                  </a:cubicBezTo>
                  <a:cubicBezTo>
                    <a:pt x="1016000" y="706962"/>
                    <a:pt x="988412" y="735984"/>
                    <a:pt x="1005840" y="747602"/>
                  </a:cubicBezTo>
                  <a:cubicBezTo>
                    <a:pt x="1020655" y="757479"/>
                    <a:pt x="1125617" y="672933"/>
                    <a:pt x="1127760" y="671402"/>
                  </a:cubicBezTo>
                  <a:cubicBezTo>
                    <a:pt x="1187364" y="628828"/>
                    <a:pt x="1176260" y="647839"/>
                    <a:pt x="1234440" y="579962"/>
                  </a:cubicBezTo>
                  <a:cubicBezTo>
                    <a:pt x="1246360" y="566055"/>
                    <a:pt x="1251968" y="547194"/>
                    <a:pt x="1264920" y="534242"/>
                  </a:cubicBezTo>
                  <a:cubicBezTo>
                    <a:pt x="1287921" y="511241"/>
                    <a:pt x="1315098" y="492799"/>
                    <a:pt x="1341120" y="473282"/>
                  </a:cubicBezTo>
                  <a:cubicBezTo>
                    <a:pt x="1355773" y="462292"/>
                    <a:pt x="1372933" y="454722"/>
                    <a:pt x="1386840" y="442802"/>
                  </a:cubicBezTo>
                  <a:cubicBezTo>
                    <a:pt x="1408659" y="424100"/>
                    <a:pt x="1425117" y="399485"/>
                    <a:pt x="1447800" y="381842"/>
                  </a:cubicBezTo>
                  <a:cubicBezTo>
                    <a:pt x="1471182" y="363656"/>
                    <a:pt x="1498881" y="351821"/>
                    <a:pt x="1524000" y="336122"/>
                  </a:cubicBezTo>
                  <a:cubicBezTo>
                    <a:pt x="1539532" y="326414"/>
                    <a:pt x="1553709" y="314537"/>
                    <a:pt x="1569720" y="305642"/>
                  </a:cubicBezTo>
                  <a:cubicBezTo>
                    <a:pt x="1599509" y="289092"/>
                    <a:pt x="1631371" y="276472"/>
                    <a:pt x="1661160" y="259922"/>
                  </a:cubicBezTo>
                  <a:cubicBezTo>
                    <a:pt x="1677171" y="251027"/>
                    <a:pt x="1690800" y="238213"/>
                    <a:pt x="1706880" y="229442"/>
                  </a:cubicBezTo>
                  <a:cubicBezTo>
                    <a:pt x="1746769" y="207684"/>
                    <a:pt x="1788160" y="188802"/>
                    <a:pt x="1828800" y="168482"/>
                  </a:cubicBezTo>
                  <a:cubicBezTo>
                    <a:pt x="1849120" y="158322"/>
                    <a:pt x="1868207" y="145186"/>
                    <a:pt x="1889760" y="138002"/>
                  </a:cubicBezTo>
                  <a:cubicBezTo>
                    <a:pt x="2001071" y="100898"/>
                    <a:pt x="1950031" y="115314"/>
                    <a:pt x="2042160" y="92282"/>
                  </a:cubicBezTo>
                  <a:cubicBezTo>
                    <a:pt x="2052320" y="107522"/>
                    <a:pt x="2069629" y="119935"/>
                    <a:pt x="2072640" y="138002"/>
                  </a:cubicBezTo>
                  <a:cubicBezTo>
                    <a:pt x="2075281" y="153848"/>
                    <a:pt x="2063728" y="168957"/>
                    <a:pt x="2057400" y="183722"/>
                  </a:cubicBezTo>
                  <a:cubicBezTo>
                    <a:pt x="2048451" y="204604"/>
                    <a:pt x="2038192" y="224957"/>
                    <a:pt x="2026920" y="244682"/>
                  </a:cubicBezTo>
                  <a:cubicBezTo>
                    <a:pt x="1990263" y="308832"/>
                    <a:pt x="1996663" y="274605"/>
                    <a:pt x="1965960" y="351362"/>
                  </a:cubicBezTo>
                  <a:cubicBezTo>
                    <a:pt x="1954028" y="381193"/>
                    <a:pt x="1949848" y="414065"/>
                    <a:pt x="1935480" y="442802"/>
                  </a:cubicBezTo>
                  <a:cubicBezTo>
                    <a:pt x="1925320" y="463122"/>
                    <a:pt x="1913949" y="482880"/>
                    <a:pt x="1905000" y="503762"/>
                  </a:cubicBezTo>
                  <a:cubicBezTo>
                    <a:pt x="1898672" y="518527"/>
                    <a:pt x="1876394" y="540571"/>
                    <a:pt x="1889760" y="549482"/>
                  </a:cubicBezTo>
                  <a:cubicBezTo>
                    <a:pt x="1907188" y="561100"/>
                    <a:pt x="1930400" y="539322"/>
                    <a:pt x="1950720" y="534242"/>
                  </a:cubicBezTo>
                  <a:cubicBezTo>
                    <a:pt x="1965960" y="524082"/>
                    <a:pt x="1982369" y="515488"/>
                    <a:pt x="1996440" y="503762"/>
                  </a:cubicBezTo>
                  <a:cubicBezTo>
                    <a:pt x="2049038" y="459931"/>
                    <a:pt x="2056564" y="422761"/>
                    <a:pt x="2133600" y="397082"/>
                  </a:cubicBezTo>
                  <a:cubicBezTo>
                    <a:pt x="2227505" y="365780"/>
                    <a:pt x="2127287" y="401581"/>
                    <a:pt x="2240280" y="351362"/>
                  </a:cubicBezTo>
                  <a:cubicBezTo>
                    <a:pt x="2265279" y="340251"/>
                    <a:pt x="2292011" y="333116"/>
                    <a:pt x="2316480" y="320882"/>
                  </a:cubicBezTo>
                  <a:cubicBezTo>
                    <a:pt x="2332863" y="312691"/>
                    <a:pt x="2345365" y="297617"/>
                    <a:pt x="2362200" y="290402"/>
                  </a:cubicBezTo>
                  <a:cubicBezTo>
                    <a:pt x="2381452" y="282151"/>
                    <a:pt x="2403098" y="281181"/>
                    <a:pt x="2423160" y="275162"/>
                  </a:cubicBezTo>
                  <a:cubicBezTo>
                    <a:pt x="2590895" y="224842"/>
                    <a:pt x="2442325" y="251252"/>
                    <a:pt x="2682240" y="229442"/>
                  </a:cubicBezTo>
                  <a:cubicBezTo>
                    <a:pt x="2873367" y="267667"/>
                    <a:pt x="2697549" y="206892"/>
                    <a:pt x="2773680" y="549482"/>
                  </a:cubicBezTo>
                  <a:cubicBezTo>
                    <a:pt x="2777653" y="567362"/>
                    <a:pt x="2805329" y="530728"/>
                    <a:pt x="2819400" y="519002"/>
                  </a:cubicBezTo>
                  <a:cubicBezTo>
                    <a:pt x="2969200" y="394168"/>
                    <a:pt x="2775720" y="547442"/>
                    <a:pt x="2895600" y="427562"/>
                  </a:cubicBezTo>
                  <a:cubicBezTo>
                    <a:pt x="2908552" y="414610"/>
                    <a:pt x="2926080" y="407242"/>
                    <a:pt x="2941320" y="397082"/>
                  </a:cubicBezTo>
                  <a:cubicBezTo>
                    <a:pt x="2978101" y="341911"/>
                    <a:pt x="2955417" y="359553"/>
                    <a:pt x="3002280" y="3361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493520" y="3749040"/>
              <a:ext cx="1326004" cy="349968"/>
            </a:xfrm>
            <a:prstGeom prst="rect">
              <a:avLst/>
            </a:prstGeom>
            <a:solidFill>
              <a:srgbClr val="F2F2F2">
                <a:alpha val="69412"/>
              </a:srgbClr>
            </a:solidFill>
          </p:spPr>
          <p:txBody>
            <a:bodyPr wrap="none" rtlCol="0">
              <a:spAutoFit/>
            </a:bodyPr>
            <a:lstStyle/>
            <a:p>
              <a:r>
                <a:rPr lang="en-US" smtClean="0"/>
                <a:t>Chat Client</a:t>
              </a:r>
              <a:endParaRPr lang="en-US"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5239331" y="3154868"/>
            <a:ext cx="2185214" cy="378565"/>
          </a:xfrm>
          <a:prstGeom prst="rect">
            <a:avLst/>
          </a:prstGeom>
          <a:solidFill>
            <a:srgbClr val="FFFFFF">
              <a:alpha val="67843"/>
            </a:srgbClr>
          </a:solidFill>
        </p:spPr>
        <p:txBody>
          <a:bodyPr wrap="none" rtlCol="0">
            <a:spAutoFit/>
          </a:bodyPr>
          <a:lstStyle/>
          <a:p>
            <a:r>
              <a:rPr lang="en-US" sz="2000" smtClean="0">
                <a:latin typeface="Courier" charset="0"/>
                <a:ea typeface="Courier" charset="0"/>
                <a:cs typeface="Courier" charset="0"/>
              </a:rPr>
              <a:t>&gt; Hello </a:t>
            </a: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world</a:t>
            </a:r>
            <a:endParaRPr lang="en-US" sz="20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85915" y="3261360"/>
            <a:ext cx="2185214" cy="378565"/>
          </a:xfrm>
          <a:prstGeom prst="rect">
            <a:avLst/>
          </a:prstGeom>
          <a:solidFill>
            <a:srgbClr val="FFFFFF">
              <a:alpha val="67843"/>
            </a:srgbClr>
          </a:solidFill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&gt; Hello world</a:t>
            </a:r>
            <a:endParaRPr lang="en-US" sz="20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8" name="Freeform 27"/>
          <p:cNvSpPr/>
          <p:nvPr/>
        </p:nvSpPr>
        <p:spPr>
          <a:xfrm>
            <a:off x="2548666" y="1527230"/>
            <a:ext cx="1234440" cy="1313318"/>
          </a:xfrm>
          <a:custGeom>
            <a:avLst/>
            <a:gdLst>
              <a:gd name="connsiteX0" fmla="*/ 0 w 1234440"/>
              <a:gd name="connsiteY0" fmla="*/ 2108420 h 2108420"/>
              <a:gd name="connsiteX1" fmla="*/ 15240 w 1234440"/>
              <a:gd name="connsiteY1" fmla="*/ 1818860 h 2108420"/>
              <a:gd name="connsiteX2" fmla="*/ 30480 w 1234440"/>
              <a:gd name="connsiteY2" fmla="*/ 1757900 h 2108420"/>
              <a:gd name="connsiteX3" fmla="*/ 45720 w 1234440"/>
              <a:gd name="connsiteY3" fmla="*/ 1681700 h 2108420"/>
              <a:gd name="connsiteX4" fmla="*/ 60960 w 1234440"/>
              <a:gd name="connsiteY4" fmla="*/ 1483580 h 2108420"/>
              <a:gd name="connsiteX5" fmla="*/ 76200 w 1234440"/>
              <a:gd name="connsiteY5" fmla="*/ 1392140 h 2108420"/>
              <a:gd name="connsiteX6" fmla="*/ 106680 w 1234440"/>
              <a:gd name="connsiteY6" fmla="*/ 1254980 h 2108420"/>
              <a:gd name="connsiteX7" fmla="*/ 152400 w 1234440"/>
              <a:gd name="connsiteY7" fmla="*/ 1117820 h 2108420"/>
              <a:gd name="connsiteX8" fmla="*/ 182880 w 1234440"/>
              <a:gd name="connsiteY8" fmla="*/ 1026380 h 2108420"/>
              <a:gd name="connsiteX9" fmla="*/ 198120 w 1234440"/>
              <a:gd name="connsiteY9" fmla="*/ 980660 h 2108420"/>
              <a:gd name="connsiteX10" fmla="*/ 228600 w 1234440"/>
              <a:gd name="connsiteY10" fmla="*/ 934940 h 2108420"/>
              <a:gd name="connsiteX11" fmla="*/ 243840 w 1234440"/>
              <a:gd name="connsiteY11" fmla="*/ 889220 h 2108420"/>
              <a:gd name="connsiteX12" fmla="*/ 304800 w 1234440"/>
              <a:gd name="connsiteY12" fmla="*/ 797780 h 2108420"/>
              <a:gd name="connsiteX13" fmla="*/ 335280 w 1234440"/>
              <a:gd name="connsiteY13" fmla="*/ 752060 h 2108420"/>
              <a:gd name="connsiteX14" fmla="*/ 381000 w 1234440"/>
              <a:gd name="connsiteY14" fmla="*/ 706340 h 2108420"/>
              <a:gd name="connsiteX15" fmla="*/ 502920 w 1234440"/>
              <a:gd name="connsiteY15" fmla="*/ 569180 h 2108420"/>
              <a:gd name="connsiteX16" fmla="*/ 640080 w 1234440"/>
              <a:gd name="connsiteY16" fmla="*/ 477740 h 2108420"/>
              <a:gd name="connsiteX17" fmla="*/ 731520 w 1234440"/>
              <a:gd name="connsiteY17" fmla="*/ 416780 h 2108420"/>
              <a:gd name="connsiteX18" fmla="*/ 777240 w 1234440"/>
              <a:gd name="connsiteY18" fmla="*/ 386300 h 2108420"/>
              <a:gd name="connsiteX19" fmla="*/ 822960 w 1234440"/>
              <a:gd name="connsiteY19" fmla="*/ 371060 h 2108420"/>
              <a:gd name="connsiteX20" fmla="*/ 960120 w 1234440"/>
              <a:gd name="connsiteY20" fmla="*/ 264380 h 2108420"/>
              <a:gd name="connsiteX21" fmla="*/ 1005840 w 1234440"/>
              <a:gd name="connsiteY21" fmla="*/ 233900 h 2108420"/>
              <a:gd name="connsiteX22" fmla="*/ 1051560 w 1234440"/>
              <a:gd name="connsiteY22" fmla="*/ 203420 h 2108420"/>
              <a:gd name="connsiteX23" fmla="*/ 1143000 w 1234440"/>
              <a:gd name="connsiteY23" fmla="*/ 172940 h 2108420"/>
              <a:gd name="connsiteX24" fmla="*/ 1066800 w 1234440"/>
              <a:gd name="connsiteY24" fmla="*/ 157700 h 2108420"/>
              <a:gd name="connsiteX25" fmla="*/ 1021080 w 1234440"/>
              <a:gd name="connsiteY25" fmla="*/ 127220 h 2108420"/>
              <a:gd name="connsiteX26" fmla="*/ 899160 w 1234440"/>
              <a:gd name="connsiteY26" fmla="*/ 51020 h 2108420"/>
              <a:gd name="connsiteX27" fmla="*/ 807720 w 1234440"/>
              <a:gd name="connsiteY27" fmla="*/ 5300 h 2108420"/>
              <a:gd name="connsiteX28" fmla="*/ 853440 w 1234440"/>
              <a:gd name="connsiteY28" fmla="*/ 20540 h 2108420"/>
              <a:gd name="connsiteX29" fmla="*/ 914400 w 1234440"/>
              <a:gd name="connsiteY29" fmla="*/ 51020 h 2108420"/>
              <a:gd name="connsiteX30" fmla="*/ 1005840 w 1234440"/>
              <a:gd name="connsiteY30" fmla="*/ 111980 h 2108420"/>
              <a:gd name="connsiteX31" fmla="*/ 1066800 w 1234440"/>
              <a:gd name="connsiteY31" fmla="*/ 157700 h 2108420"/>
              <a:gd name="connsiteX32" fmla="*/ 1112520 w 1234440"/>
              <a:gd name="connsiteY32" fmla="*/ 172940 h 2108420"/>
              <a:gd name="connsiteX33" fmla="*/ 1219200 w 1234440"/>
              <a:gd name="connsiteY33" fmla="*/ 218660 h 2108420"/>
              <a:gd name="connsiteX34" fmla="*/ 1234440 w 1234440"/>
              <a:gd name="connsiteY34" fmla="*/ 279620 h 2108420"/>
              <a:gd name="connsiteX35" fmla="*/ 1219200 w 1234440"/>
              <a:gd name="connsiteY35" fmla="*/ 325340 h 2108420"/>
              <a:gd name="connsiteX36" fmla="*/ 1173480 w 1234440"/>
              <a:gd name="connsiteY36" fmla="*/ 447260 h 2108420"/>
              <a:gd name="connsiteX37" fmla="*/ 1158240 w 1234440"/>
              <a:gd name="connsiteY37" fmla="*/ 523460 h 2108420"/>
              <a:gd name="connsiteX38" fmla="*/ 1143000 w 1234440"/>
              <a:gd name="connsiteY38" fmla="*/ 584420 h 2108420"/>
              <a:gd name="connsiteX39" fmla="*/ 1143000 w 1234440"/>
              <a:gd name="connsiteY39" fmla="*/ 630140 h 2108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234440" h="2108420">
                <a:moveTo>
                  <a:pt x="0" y="2108420"/>
                </a:moveTo>
                <a:cubicBezTo>
                  <a:pt x="5080" y="2011900"/>
                  <a:pt x="6867" y="1915150"/>
                  <a:pt x="15240" y="1818860"/>
                </a:cubicBezTo>
                <a:cubicBezTo>
                  <a:pt x="17054" y="1797993"/>
                  <a:pt x="25936" y="1778347"/>
                  <a:pt x="30480" y="1757900"/>
                </a:cubicBezTo>
                <a:cubicBezTo>
                  <a:pt x="36099" y="1732614"/>
                  <a:pt x="40640" y="1707100"/>
                  <a:pt x="45720" y="1681700"/>
                </a:cubicBezTo>
                <a:cubicBezTo>
                  <a:pt x="50800" y="1615660"/>
                  <a:pt x="54026" y="1549451"/>
                  <a:pt x="60960" y="1483580"/>
                </a:cubicBezTo>
                <a:cubicBezTo>
                  <a:pt x="64195" y="1452849"/>
                  <a:pt x="70672" y="1422542"/>
                  <a:pt x="76200" y="1392140"/>
                </a:cubicBezTo>
                <a:cubicBezTo>
                  <a:pt x="82893" y="1355328"/>
                  <a:pt x="95390" y="1292613"/>
                  <a:pt x="106680" y="1254980"/>
                </a:cubicBezTo>
                <a:lnTo>
                  <a:pt x="152400" y="1117820"/>
                </a:lnTo>
                <a:lnTo>
                  <a:pt x="182880" y="1026380"/>
                </a:lnTo>
                <a:cubicBezTo>
                  <a:pt x="187960" y="1011140"/>
                  <a:pt x="189209" y="994026"/>
                  <a:pt x="198120" y="980660"/>
                </a:cubicBezTo>
                <a:cubicBezTo>
                  <a:pt x="208280" y="965420"/>
                  <a:pt x="220409" y="951323"/>
                  <a:pt x="228600" y="934940"/>
                </a:cubicBezTo>
                <a:cubicBezTo>
                  <a:pt x="235784" y="920572"/>
                  <a:pt x="236038" y="903263"/>
                  <a:pt x="243840" y="889220"/>
                </a:cubicBezTo>
                <a:cubicBezTo>
                  <a:pt x="261630" y="857198"/>
                  <a:pt x="284480" y="828260"/>
                  <a:pt x="304800" y="797780"/>
                </a:cubicBezTo>
                <a:cubicBezTo>
                  <a:pt x="314960" y="782540"/>
                  <a:pt x="322328" y="765012"/>
                  <a:pt x="335280" y="752060"/>
                </a:cubicBezTo>
                <a:cubicBezTo>
                  <a:pt x="350520" y="736820"/>
                  <a:pt x="367202" y="722897"/>
                  <a:pt x="381000" y="706340"/>
                </a:cubicBezTo>
                <a:cubicBezTo>
                  <a:pt x="438261" y="637626"/>
                  <a:pt x="391772" y="643279"/>
                  <a:pt x="502920" y="569180"/>
                </a:cubicBezTo>
                <a:lnTo>
                  <a:pt x="640080" y="477740"/>
                </a:lnTo>
                <a:lnTo>
                  <a:pt x="731520" y="416780"/>
                </a:lnTo>
                <a:cubicBezTo>
                  <a:pt x="746760" y="406620"/>
                  <a:pt x="759864" y="392092"/>
                  <a:pt x="777240" y="386300"/>
                </a:cubicBezTo>
                <a:lnTo>
                  <a:pt x="822960" y="371060"/>
                </a:lnTo>
                <a:cubicBezTo>
                  <a:pt x="894583" y="299437"/>
                  <a:pt x="850747" y="337295"/>
                  <a:pt x="960120" y="264380"/>
                </a:cubicBezTo>
                <a:lnTo>
                  <a:pt x="1005840" y="233900"/>
                </a:lnTo>
                <a:cubicBezTo>
                  <a:pt x="1021080" y="223740"/>
                  <a:pt x="1034184" y="209212"/>
                  <a:pt x="1051560" y="203420"/>
                </a:cubicBezTo>
                <a:lnTo>
                  <a:pt x="1143000" y="172940"/>
                </a:lnTo>
                <a:cubicBezTo>
                  <a:pt x="1117600" y="167860"/>
                  <a:pt x="1091054" y="166795"/>
                  <a:pt x="1066800" y="157700"/>
                </a:cubicBezTo>
                <a:cubicBezTo>
                  <a:pt x="1049650" y="151269"/>
                  <a:pt x="1035985" y="137866"/>
                  <a:pt x="1021080" y="127220"/>
                </a:cubicBezTo>
                <a:cubicBezTo>
                  <a:pt x="955442" y="80336"/>
                  <a:pt x="970766" y="81708"/>
                  <a:pt x="899160" y="51020"/>
                </a:cubicBezTo>
                <a:cubicBezTo>
                  <a:pt x="887886" y="46188"/>
                  <a:pt x="807720" y="26220"/>
                  <a:pt x="807720" y="5300"/>
                </a:cubicBezTo>
                <a:cubicBezTo>
                  <a:pt x="807720" y="-10764"/>
                  <a:pt x="838675" y="14212"/>
                  <a:pt x="853440" y="20540"/>
                </a:cubicBezTo>
                <a:cubicBezTo>
                  <a:pt x="874322" y="29489"/>
                  <a:pt x="894919" y="39331"/>
                  <a:pt x="914400" y="51020"/>
                </a:cubicBezTo>
                <a:cubicBezTo>
                  <a:pt x="945812" y="69867"/>
                  <a:pt x="975830" y="90973"/>
                  <a:pt x="1005840" y="111980"/>
                </a:cubicBezTo>
                <a:cubicBezTo>
                  <a:pt x="1026648" y="126546"/>
                  <a:pt x="1044747" y="145098"/>
                  <a:pt x="1066800" y="157700"/>
                </a:cubicBezTo>
                <a:cubicBezTo>
                  <a:pt x="1080748" y="165670"/>
                  <a:pt x="1097755" y="166612"/>
                  <a:pt x="1112520" y="172940"/>
                </a:cubicBezTo>
                <a:cubicBezTo>
                  <a:pt x="1244345" y="229436"/>
                  <a:pt x="1111978" y="182919"/>
                  <a:pt x="1219200" y="218660"/>
                </a:cubicBezTo>
                <a:cubicBezTo>
                  <a:pt x="1224280" y="238980"/>
                  <a:pt x="1234440" y="258675"/>
                  <a:pt x="1234440" y="279620"/>
                </a:cubicBezTo>
                <a:cubicBezTo>
                  <a:pt x="1234440" y="295684"/>
                  <a:pt x="1223613" y="309894"/>
                  <a:pt x="1219200" y="325340"/>
                </a:cubicBezTo>
                <a:cubicBezTo>
                  <a:pt x="1191533" y="422173"/>
                  <a:pt x="1220829" y="352562"/>
                  <a:pt x="1173480" y="447260"/>
                </a:cubicBezTo>
                <a:cubicBezTo>
                  <a:pt x="1168400" y="472660"/>
                  <a:pt x="1163859" y="498174"/>
                  <a:pt x="1158240" y="523460"/>
                </a:cubicBezTo>
                <a:cubicBezTo>
                  <a:pt x="1153696" y="543907"/>
                  <a:pt x="1145962" y="563685"/>
                  <a:pt x="1143000" y="584420"/>
                </a:cubicBezTo>
                <a:cubicBezTo>
                  <a:pt x="1140845" y="599507"/>
                  <a:pt x="1143000" y="614900"/>
                  <a:pt x="1143000" y="630140"/>
                </a:cubicBez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 28"/>
          <p:cNvSpPr/>
          <p:nvPr/>
        </p:nvSpPr>
        <p:spPr>
          <a:xfrm>
            <a:off x="5048006" y="1735712"/>
            <a:ext cx="1283932" cy="953960"/>
          </a:xfrm>
          <a:custGeom>
            <a:avLst/>
            <a:gdLst>
              <a:gd name="connsiteX0" fmla="*/ 1874520 w 1875063"/>
              <a:gd name="connsiteY0" fmla="*/ 1828800 h 1828800"/>
              <a:gd name="connsiteX1" fmla="*/ 1844040 w 1875063"/>
              <a:gd name="connsiteY1" fmla="*/ 1524000 h 1828800"/>
              <a:gd name="connsiteX2" fmla="*/ 1813560 w 1875063"/>
              <a:gd name="connsiteY2" fmla="*/ 1478280 h 1828800"/>
              <a:gd name="connsiteX3" fmla="*/ 1767840 w 1875063"/>
              <a:gd name="connsiteY3" fmla="*/ 1371600 h 1828800"/>
              <a:gd name="connsiteX4" fmla="*/ 1752600 w 1875063"/>
              <a:gd name="connsiteY4" fmla="*/ 1325880 h 1828800"/>
              <a:gd name="connsiteX5" fmla="*/ 1691640 w 1875063"/>
              <a:gd name="connsiteY5" fmla="*/ 1234440 h 1828800"/>
              <a:gd name="connsiteX6" fmla="*/ 1661160 w 1875063"/>
              <a:gd name="connsiteY6" fmla="*/ 1188720 h 1828800"/>
              <a:gd name="connsiteX7" fmla="*/ 1630680 w 1875063"/>
              <a:gd name="connsiteY7" fmla="*/ 1143000 h 1828800"/>
              <a:gd name="connsiteX8" fmla="*/ 1584960 w 1875063"/>
              <a:gd name="connsiteY8" fmla="*/ 1082040 h 1828800"/>
              <a:gd name="connsiteX9" fmla="*/ 1554480 w 1875063"/>
              <a:gd name="connsiteY9" fmla="*/ 1036320 h 1828800"/>
              <a:gd name="connsiteX10" fmla="*/ 1508760 w 1875063"/>
              <a:gd name="connsiteY10" fmla="*/ 975360 h 1828800"/>
              <a:gd name="connsiteX11" fmla="*/ 1447800 w 1875063"/>
              <a:gd name="connsiteY11" fmla="*/ 883920 h 1828800"/>
              <a:gd name="connsiteX12" fmla="*/ 1402080 w 1875063"/>
              <a:gd name="connsiteY12" fmla="*/ 838200 h 1828800"/>
              <a:gd name="connsiteX13" fmla="*/ 1371600 w 1875063"/>
              <a:gd name="connsiteY13" fmla="*/ 792480 h 1828800"/>
              <a:gd name="connsiteX14" fmla="*/ 1280160 w 1875063"/>
              <a:gd name="connsiteY14" fmla="*/ 716280 h 1828800"/>
              <a:gd name="connsiteX15" fmla="*/ 1249680 w 1875063"/>
              <a:gd name="connsiteY15" fmla="*/ 670560 h 1828800"/>
              <a:gd name="connsiteX16" fmla="*/ 1188720 w 1875063"/>
              <a:gd name="connsiteY16" fmla="*/ 624840 h 1828800"/>
              <a:gd name="connsiteX17" fmla="*/ 1143000 w 1875063"/>
              <a:gd name="connsiteY17" fmla="*/ 594360 h 1828800"/>
              <a:gd name="connsiteX18" fmla="*/ 1097280 w 1875063"/>
              <a:gd name="connsiteY18" fmla="*/ 533400 h 1828800"/>
              <a:gd name="connsiteX19" fmla="*/ 1051560 w 1875063"/>
              <a:gd name="connsiteY19" fmla="*/ 502920 h 1828800"/>
              <a:gd name="connsiteX20" fmla="*/ 1005840 w 1875063"/>
              <a:gd name="connsiteY20" fmla="*/ 457200 h 1828800"/>
              <a:gd name="connsiteX21" fmla="*/ 914400 w 1875063"/>
              <a:gd name="connsiteY21" fmla="*/ 396240 h 1828800"/>
              <a:gd name="connsiteX22" fmla="*/ 868680 w 1875063"/>
              <a:gd name="connsiteY22" fmla="*/ 350520 h 1828800"/>
              <a:gd name="connsiteX23" fmla="*/ 716280 w 1875063"/>
              <a:gd name="connsiteY23" fmla="*/ 259080 h 1828800"/>
              <a:gd name="connsiteX24" fmla="*/ 670560 w 1875063"/>
              <a:gd name="connsiteY24" fmla="*/ 243840 h 1828800"/>
              <a:gd name="connsiteX25" fmla="*/ 624840 w 1875063"/>
              <a:gd name="connsiteY25" fmla="*/ 213360 h 1828800"/>
              <a:gd name="connsiteX26" fmla="*/ 426720 w 1875063"/>
              <a:gd name="connsiteY26" fmla="*/ 167640 h 1828800"/>
              <a:gd name="connsiteX27" fmla="*/ 335280 w 1875063"/>
              <a:gd name="connsiteY27" fmla="*/ 137160 h 1828800"/>
              <a:gd name="connsiteX28" fmla="*/ 289560 w 1875063"/>
              <a:gd name="connsiteY28" fmla="*/ 106680 h 1828800"/>
              <a:gd name="connsiteX29" fmla="*/ 198120 w 1875063"/>
              <a:gd name="connsiteY29" fmla="*/ 76200 h 1828800"/>
              <a:gd name="connsiteX30" fmla="*/ 106680 w 1875063"/>
              <a:gd name="connsiteY30" fmla="*/ 167640 h 1828800"/>
              <a:gd name="connsiteX31" fmla="*/ 76200 w 1875063"/>
              <a:gd name="connsiteY31" fmla="*/ 228600 h 1828800"/>
              <a:gd name="connsiteX32" fmla="*/ 30480 w 1875063"/>
              <a:gd name="connsiteY32" fmla="*/ 289560 h 1828800"/>
              <a:gd name="connsiteX33" fmla="*/ 0 w 1875063"/>
              <a:gd name="connsiteY33" fmla="*/ 335280 h 1828800"/>
              <a:gd name="connsiteX34" fmla="*/ 30480 w 1875063"/>
              <a:gd name="connsiteY34" fmla="*/ 213360 h 1828800"/>
              <a:gd name="connsiteX35" fmla="*/ 182880 w 1875063"/>
              <a:gd name="connsiteY35" fmla="*/ 45720 h 1828800"/>
              <a:gd name="connsiteX36" fmla="*/ 259080 w 1875063"/>
              <a:gd name="connsiteY36" fmla="*/ 15240 h 1828800"/>
              <a:gd name="connsiteX37" fmla="*/ 304800 w 1875063"/>
              <a:gd name="connsiteY37" fmla="*/ 0 h 1828800"/>
              <a:gd name="connsiteX38" fmla="*/ 883920 w 1875063"/>
              <a:gd name="connsiteY38" fmla="*/ 15240 h 1828800"/>
              <a:gd name="connsiteX39" fmla="*/ 1097280 w 1875063"/>
              <a:gd name="connsiteY39" fmla="*/ 60960 h 1828800"/>
              <a:gd name="connsiteX40" fmla="*/ 1158240 w 1875063"/>
              <a:gd name="connsiteY40" fmla="*/ 7620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875063" h="1828800">
                <a:moveTo>
                  <a:pt x="1874520" y="1828800"/>
                </a:moveTo>
                <a:cubicBezTo>
                  <a:pt x="1873629" y="1813659"/>
                  <a:pt x="1883797" y="1603514"/>
                  <a:pt x="1844040" y="1524000"/>
                </a:cubicBezTo>
                <a:cubicBezTo>
                  <a:pt x="1835849" y="1507617"/>
                  <a:pt x="1823720" y="1493520"/>
                  <a:pt x="1813560" y="1478280"/>
                </a:cubicBezTo>
                <a:cubicBezTo>
                  <a:pt x="1781842" y="1351409"/>
                  <a:pt x="1820463" y="1476846"/>
                  <a:pt x="1767840" y="1371600"/>
                </a:cubicBezTo>
                <a:cubicBezTo>
                  <a:pt x="1760656" y="1357232"/>
                  <a:pt x="1760402" y="1339923"/>
                  <a:pt x="1752600" y="1325880"/>
                </a:cubicBezTo>
                <a:cubicBezTo>
                  <a:pt x="1734810" y="1293858"/>
                  <a:pt x="1711960" y="1264920"/>
                  <a:pt x="1691640" y="1234440"/>
                </a:cubicBezTo>
                <a:lnTo>
                  <a:pt x="1661160" y="1188720"/>
                </a:lnTo>
                <a:cubicBezTo>
                  <a:pt x="1651000" y="1173480"/>
                  <a:pt x="1641670" y="1157653"/>
                  <a:pt x="1630680" y="1143000"/>
                </a:cubicBezTo>
                <a:cubicBezTo>
                  <a:pt x="1615440" y="1122680"/>
                  <a:pt x="1599723" y="1102709"/>
                  <a:pt x="1584960" y="1082040"/>
                </a:cubicBezTo>
                <a:cubicBezTo>
                  <a:pt x="1574314" y="1067135"/>
                  <a:pt x="1565126" y="1051225"/>
                  <a:pt x="1554480" y="1036320"/>
                </a:cubicBezTo>
                <a:cubicBezTo>
                  <a:pt x="1539717" y="1015651"/>
                  <a:pt x="1523326" y="996168"/>
                  <a:pt x="1508760" y="975360"/>
                </a:cubicBezTo>
                <a:cubicBezTo>
                  <a:pt x="1487753" y="945350"/>
                  <a:pt x="1473703" y="909823"/>
                  <a:pt x="1447800" y="883920"/>
                </a:cubicBezTo>
                <a:cubicBezTo>
                  <a:pt x="1432560" y="868680"/>
                  <a:pt x="1415878" y="854757"/>
                  <a:pt x="1402080" y="838200"/>
                </a:cubicBezTo>
                <a:cubicBezTo>
                  <a:pt x="1390354" y="824129"/>
                  <a:pt x="1383326" y="806551"/>
                  <a:pt x="1371600" y="792480"/>
                </a:cubicBezTo>
                <a:cubicBezTo>
                  <a:pt x="1334930" y="748476"/>
                  <a:pt x="1325115" y="746250"/>
                  <a:pt x="1280160" y="716280"/>
                </a:cubicBezTo>
                <a:cubicBezTo>
                  <a:pt x="1270000" y="701040"/>
                  <a:pt x="1262632" y="683512"/>
                  <a:pt x="1249680" y="670560"/>
                </a:cubicBezTo>
                <a:cubicBezTo>
                  <a:pt x="1231719" y="652599"/>
                  <a:pt x="1209389" y="639603"/>
                  <a:pt x="1188720" y="624840"/>
                </a:cubicBezTo>
                <a:cubicBezTo>
                  <a:pt x="1173815" y="614194"/>
                  <a:pt x="1155952" y="607312"/>
                  <a:pt x="1143000" y="594360"/>
                </a:cubicBezTo>
                <a:cubicBezTo>
                  <a:pt x="1125039" y="576399"/>
                  <a:pt x="1115241" y="551361"/>
                  <a:pt x="1097280" y="533400"/>
                </a:cubicBezTo>
                <a:cubicBezTo>
                  <a:pt x="1084328" y="520448"/>
                  <a:pt x="1065631" y="514646"/>
                  <a:pt x="1051560" y="502920"/>
                </a:cubicBezTo>
                <a:cubicBezTo>
                  <a:pt x="1035003" y="489122"/>
                  <a:pt x="1022853" y="470432"/>
                  <a:pt x="1005840" y="457200"/>
                </a:cubicBezTo>
                <a:cubicBezTo>
                  <a:pt x="976924" y="434710"/>
                  <a:pt x="940303" y="422143"/>
                  <a:pt x="914400" y="396240"/>
                </a:cubicBezTo>
                <a:cubicBezTo>
                  <a:pt x="899160" y="381000"/>
                  <a:pt x="885693" y="363752"/>
                  <a:pt x="868680" y="350520"/>
                </a:cubicBezTo>
                <a:cubicBezTo>
                  <a:pt x="824359" y="316048"/>
                  <a:pt x="769060" y="281700"/>
                  <a:pt x="716280" y="259080"/>
                </a:cubicBezTo>
                <a:cubicBezTo>
                  <a:pt x="701515" y="252752"/>
                  <a:pt x="684928" y="251024"/>
                  <a:pt x="670560" y="243840"/>
                </a:cubicBezTo>
                <a:cubicBezTo>
                  <a:pt x="654177" y="235649"/>
                  <a:pt x="641578" y="220799"/>
                  <a:pt x="624840" y="213360"/>
                </a:cubicBezTo>
                <a:cubicBezTo>
                  <a:pt x="545566" y="178127"/>
                  <a:pt x="513504" y="180038"/>
                  <a:pt x="426720" y="167640"/>
                </a:cubicBezTo>
                <a:cubicBezTo>
                  <a:pt x="396240" y="157480"/>
                  <a:pt x="362013" y="154982"/>
                  <a:pt x="335280" y="137160"/>
                </a:cubicBezTo>
                <a:cubicBezTo>
                  <a:pt x="320040" y="127000"/>
                  <a:pt x="306298" y="114119"/>
                  <a:pt x="289560" y="106680"/>
                </a:cubicBezTo>
                <a:cubicBezTo>
                  <a:pt x="260200" y="93631"/>
                  <a:pt x="198120" y="76200"/>
                  <a:pt x="198120" y="76200"/>
                </a:cubicBezTo>
                <a:cubicBezTo>
                  <a:pt x="167640" y="106680"/>
                  <a:pt x="125957" y="129086"/>
                  <a:pt x="106680" y="167640"/>
                </a:cubicBezTo>
                <a:cubicBezTo>
                  <a:pt x="96520" y="187960"/>
                  <a:pt x="88241" y="209335"/>
                  <a:pt x="76200" y="228600"/>
                </a:cubicBezTo>
                <a:cubicBezTo>
                  <a:pt x="62738" y="250139"/>
                  <a:pt x="45243" y="268891"/>
                  <a:pt x="30480" y="289560"/>
                </a:cubicBezTo>
                <a:cubicBezTo>
                  <a:pt x="19834" y="304465"/>
                  <a:pt x="10160" y="320040"/>
                  <a:pt x="0" y="335280"/>
                </a:cubicBezTo>
                <a:cubicBezTo>
                  <a:pt x="10160" y="294640"/>
                  <a:pt x="10880" y="250383"/>
                  <a:pt x="30480" y="213360"/>
                </a:cubicBezTo>
                <a:cubicBezTo>
                  <a:pt x="61554" y="154664"/>
                  <a:pt x="116431" y="78944"/>
                  <a:pt x="182880" y="45720"/>
                </a:cubicBezTo>
                <a:cubicBezTo>
                  <a:pt x="207349" y="33486"/>
                  <a:pt x="233465" y="24846"/>
                  <a:pt x="259080" y="15240"/>
                </a:cubicBezTo>
                <a:cubicBezTo>
                  <a:pt x="274122" y="9599"/>
                  <a:pt x="289560" y="5080"/>
                  <a:pt x="304800" y="0"/>
                </a:cubicBezTo>
                <a:lnTo>
                  <a:pt x="883920" y="15240"/>
                </a:lnTo>
                <a:cubicBezTo>
                  <a:pt x="928347" y="17259"/>
                  <a:pt x="1065134" y="50245"/>
                  <a:pt x="1097280" y="60960"/>
                </a:cubicBezTo>
                <a:cubicBezTo>
                  <a:pt x="1147819" y="77806"/>
                  <a:pt x="1126936" y="76200"/>
                  <a:pt x="1158240" y="76200"/>
                </a:cubicBez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80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 for today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 smtClean="0">
                <a:solidFill>
                  <a:schemeClr val="bg1">
                    <a:lumMod val="75000"/>
                  </a:schemeClr>
                </a:solidFill>
              </a:rPr>
              <a:t>Announcements</a:t>
            </a:r>
          </a:p>
          <a:p>
            <a:r>
              <a:rPr lang="en-US" sz="3600" dirty="0" smtClean="0">
                <a:solidFill>
                  <a:schemeClr val="bg1">
                    <a:lumMod val="75000"/>
                  </a:schemeClr>
                </a:solidFill>
              </a:rPr>
              <a:t>Life after the ACM Libraries</a:t>
            </a:r>
          </a:p>
          <a:p>
            <a:r>
              <a:rPr lang="en-US" sz="3600" dirty="0" smtClean="0">
                <a:solidFill>
                  <a:schemeClr val="bg1">
                    <a:lumMod val="75000"/>
                  </a:schemeClr>
                </a:solidFill>
              </a:rPr>
              <a:t>Life after Java</a:t>
            </a:r>
          </a:p>
          <a:p>
            <a:r>
              <a:rPr lang="en-US" sz="3600" dirty="0" smtClean="0"/>
              <a:t>Life after PC programs</a:t>
            </a:r>
          </a:p>
          <a:p>
            <a:pPr lvl="1"/>
            <a:r>
              <a:rPr lang="en-US" sz="3400" dirty="0">
                <a:solidFill>
                  <a:schemeClr val="bg1">
                    <a:lumMod val="75000"/>
                  </a:schemeClr>
                </a:solidFill>
              </a:rPr>
              <a:t>Internet </a:t>
            </a:r>
            <a:r>
              <a:rPr lang="en-US" sz="3400" dirty="0" smtClean="0">
                <a:solidFill>
                  <a:schemeClr val="bg1">
                    <a:lumMod val="75000"/>
                  </a:schemeClr>
                </a:solidFill>
              </a:rPr>
              <a:t>applications</a:t>
            </a:r>
          </a:p>
          <a:p>
            <a:pPr lvl="1"/>
            <a:r>
              <a:rPr lang="en-US" sz="3400" dirty="0" smtClean="0"/>
              <a:t>Mobile applications</a:t>
            </a:r>
          </a:p>
          <a:p>
            <a:pPr marL="344487" lvl="1" indent="0">
              <a:buNone/>
            </a:pPr>
            <a:endParaRPr lang="en-US" sz="3400" dirty="0" smtClean="0">
              <a:solidFill>
                <a:schemeClr val="bg1">
                  <a:lumMod val="75000"/>
                </a:schemeClr>
              </a:solidFill>
            </a:endParaRPr>
          </a:p>
          <a:p>
            <a:pPr marL="3175" indent="0">
              <a:buNone/>
            </a:pPr>
            <a:endParaRPr lang="en-US" sz="3600" b="1" dirty="0" smtClean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4552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5"/>
    </mc:Choice>
    <mc:Fallback xmlns="">
      <p:transition spd="slow" advTm="405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 smtClean="0"/>
              <a:t>Announcements</a:t>
            </a:r>
          </a:p>
          <a:p>
            <a:r>
              <a:rPr lang="en-US" sz="3600" dirty="0" smtClean="0"/>
              <a:t>Life after the ACM Libraries</a:t>
            </a:r>
          </a:p>
          <a:p>
            <a:r>
              <a:rPr lang="en-US" sz="3600" dirty="0" smtClean="0"/>
              <a:t>Life after Java</a:t>
            </a:r>
          </a:p>
          <a:p>
            <a:r>
              <a:rPr lang="en-US" sz="3600" dirty="0" smtClean="0"/>
              <a:t>Life after PC programs</a:t>
            </a:r>
          </a:p>
          <a:p>
            <a:pPr lvl="1"/>
            <a:r>
              <a:rPr lang="en-US" sz="3400" dirty="0"/>
              <a:t>Internet </a:t>
            </a:r>
            <a:r>
              <a:rPr lang="en-US" sz="3400" dirty="0" smtClean="0"/>
              <a:t>applications</a:t>
            </a:r>
          </a:p>
          <a:p>
            <a:pPr lvl="1"/>
            <a:r>
              <a:rPr lang="en-US" sz="3400" dirty="0" smtClean="0"/>
              <a:t>Mobile applications</a:t>
            </a:r>
          </a:p>
          <a:p>
            <a:pPr marL="344487" lvl="1" indent="0">
              <a:buNone/>
            </a:pPr>
            <a:endParaRPr lang="en-US" sz="3400" dirty="0" smtClean="0"/>
          </a:p>
          <a:p>
            <a:pPr marL="3175" indent="0">
              <a:buNone/>
            </a:pPr>
            <a:r>
              <a:rPr lang="en-US" sz="3600" b="1" dirty="0" smtClean="0"/>
              <a:t>Tomorrow: </a:t>
            </a:r>
            <a:r>
              <a:rPr lang="en-US" sz="3600" dirty="0" smtClean="0"/>
              <a:t>Intro to Machine Learning!</a:t>
            </a:r>
            <a:endParaRPr lang="en-US" sz="3600" b="1" dirty="0" smtClean="0"/>
          </a:p>
        </p:txBody>
      </p:sp>
    </p:spTree>
    <p:extLst>
      <p:ext uri="{BB962C8B-B14F-4D97-AF65-F5344CB8AC3E}">
        <p14:creationId xmlns:p14="http://schemas.microsoft.com/office/powerpoint/2010/main" val="1071869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5"/>
    </mc:Choice>
    <mc:Fallback xmlns="">
      <p:transition spd="slow" advTm="405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 for today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 smtClean="0">
                <a:solidFill>
                  <a:schemeClr val="bg1">
                    <a:lumMod val="75000"/>
                  </a:schemeClr>
                </a:solidFill>
              </a:rPr>
              <a:t>Announcements</a:t>
            </a:r>
          </a:p>
          <a:p>
            <a:r>
              <a:rPr lang="en-US" sz="3600" dirty="0" smtClean="0"/>
              <a:t>Life after the ACM Libraries</a:t>
            </a:r>
          </a:p>
          <a:p>
            <a:r>
              <a:rPr lang="en-US" sz="3600" dirty="0" smtClean="0">
                <a:solidFill>
                  <a:schemeClr val="bg1">
                    <a:lumMod val="75000"/>
                  </a:schemeClr>
                </a:solidFill>
              </a:rPr>
              <a:t>Life after Java</a:t>
            </a:r>
          </a:p>
          <a:p>
            <a:r>
              <a:rPr lang="en-US" sz="3600" dirty="0" smtClean="0">
                <a:solidFill>
                  <a:schemeClr val="bg1">
                    <a:lumMod val="75000"/>
                  </a:schemeClr>
                </a:solidFill>
              </a:rPr>
              <a:t>Life after PC programs</a:t>
            </a:r>
          </a:p>
          <a:p>
            <a:pPr lvl="1"/>
            <a:r>
              <a:rPr lang="en-US" sz="3400" dirty="0">
                <a:solidFill>
                  <a:schemeClr val="bg1">
                    <a:lumMod val="75000"/>
                  </a:schemeClr>
                </a:solidFill>
              </a:rPr>
              <a:t>Internet </a:t>
            </a:r>
            <a:r>
              <a:rPr lang="en-US" sz="3400" dirty="0" smtClean="0">
                <a:solidFill>
                  <a:schemeClr val="bg1">
                    <a:lumMod val="75000"/>
                  </a:schemeClr>
                </a:solidFill>
              </a:rPr>
              <a:t>applications</a:t>
            </a:r>
          </a:p>
          <a:p>
            <a:pPr lvl="1"/>
            <a:r>
              <a:rPr lang="en-US" sz="3400" dirty="0" smtClean="0">
                <a:solidFill>
                  <a:schemeClr val="bg1">
                    <a:lumMod val="75000"/>
                  </a:schemeClr>
                </a:solidFill>
              </a:rPr>
              <a:t>Mobile applications</a:t>
            </a:r>
          </a:p>
          <a:p>
            <a:pPr marL="344487" lvl="1" indent="0">
              <a:buNone/>
            </a:pPr>
            <a:endParaRPr lang="en-US" sz="3400" dirty="0" smtClean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402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5"/>
    </mc:Choice>
    <mc:Fallback xmlns="">
      <p:transition spd="slow" advTm="405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1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/>
              <a:t>Export to JAR</a:t>
            </a:r>
          </a:p>
        </p:txBody>
      </p:sp>
      <p:sp>
        <p:nvSpPr>
          <p:cNvPr id="18411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x-none" b="1"/>
              <a:t>JAR</a:t>
            </a:r>
            <a:r>
              <a:rPr lang="en-US" altLang="x-none"/>
              <a:t>: </a:t>
            </a:r>
            <a:r>
              <a:rPr lang="en-US" altLang="x-none" u="sng"/>
              <a:t>J</a:t>
            </a:r>
            <a:r>
              <a:rPr lang="en-US" altLang="x-none"/>
              <a:t>ava </a:t>
            </a:r>
            <a:r>
              <a:rPr lang="en-US" altLang="x-none" u="sng"/>
              <a:t>Ar</a:t>
            </a:r>
            <a:r>
              <a:rPr lang="en-US" altLang="x-none"/>
              <a:t>chive.  A compressed binary of a Java program.</a:t>
            </a:r>
          </a:p>
          <a:p>
            <a:pPr lvl="1"/>
            <a:r>
              <a:rPr lang="en-US" altLang="x-none"/>
              <a:t>The typical way to </a:t>
            </a:r>
            <a:r>
              <a:rPr lang="en-US" altLang="x-none" b="1"/>
              <a:t>distribute a Java app as a single file</a:t>
            </a:r>
            <a:r>
              <a:rPr lang="en-US" altLang="x-none"/>
              <a:t>.</a:t>
            </a:r>
          </a:p>
          <a:p>
            <a:pPr lvl="1"/>
            <a:r>
              <a:rPr lang="en-US" altLang="x-none"/>
              <a:t>Essentially just a ZIP file with Java .class files in it.</a:t>
            </a:r>
          </a:p>
          <a:p>
            <a:pPr lvl="1"/>
            <a:endParaRPr lang="en-US" altLang="x-none"/>
          </a:p>
          <a:p>
            <a:r>
              <a:rPr lang="en-US" altLang="x-none"/>
              <a:t>Making a JAR of your project in Eclipse:</a:t>
            </a:r>
          </a:p>
          <a:p>
            <a:pPr lvl="1"/>
            <a:r>
              <a:rPr lang="en-US" altLang="x-none"/>
              <a:t>File → Export ... →</a:t>
            </a:r>
            <a:br>
              <a:rPr lang="en-US" altLang="x-none"/>
            </a:br>
            <a:r>
              <a:rPr lang="en-US" altLang="x-none"/>
              <a:t>Java → </a:t>
            </a:r>
            <a:r>
              <a:rPr lang="en-US" altLang="x-none" b="1"/>
              <a:t>Runnable JAR File</a:t>
            </a:r>
          </a:p>
          <a:p>
            <a:pPr lvl="1"/>
            <a:endParaRPr lang="en-US" altLang="x-none" i="1"/>
          </a:p>
          <a:p>
            <a:r>
              <a:rPr lang="en-US" altLang="x-none" i="1"/>
              <a:t>see handout on course web site</a:t>
            </a:r>
            <a:endParaRPr lang="en-US" altLang="x-none"/>
          </a:p>
        </p:txBody>
      </p:sp>
      <p:pic>
        <p:nvPicPr>
          <p:cNvPr id="1841156" name="Picture 4" descr="jar-expor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8350" y="3124200"/>
            <a:ext cx="3295650" cy="373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34043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0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 smtClean="0"/>
              <a:t>Life After The ACM Libraries</a:t>
            </a:r>
            <a:endParaRPr lang="en-US" altLang="x-none" dirty="0"/>
          </a:p>
        </p:txBody>
      </p:sp>
      <p:sp>
        <p:nvSpPr>
          <p:cNvPr id="18401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x-none" dirty="0"/>
              <a:t>All quarter we have </a:t>
            </a:r>
            <a:r>
              <a:rPr lang="en-US" altLang="x-none" dirty="0" smtClean="0"/>
              <a:t>relied on the </a:t>
            </a:r>
            <a:r>
              <a:rPr lang="en-US" altLang="x-none" b="1" dirty="0" smtClean="0"/>
              <a:t>ACM Java </a:t>
            </a:r>
            <a:r>
              <a:rPr lang="en-US" altLang="x-none" b="1" dirty="0"/>
              <a:t>libraries</a:t>
            </a:r>
            <a:r>
              <a:rPr lang="en-US" altLang="x-none" dirty="0"/>
              <a:t>.</a:t>
            </a:r>
          </a:p>
          <a:p>
            <a:pPr lvl="1"/>
            <a:r>
              <a:rPr lang="en-US" altLang="x-none" dirty="0"/>
              <a:t>Karel, </a:t>
            </a:r>
            <a:r>
              <a:rPr lang="en-US" altLang="x-none" dirty="0" err="1"/>
              <a:t>ConsoleProgram</a:t>
            </a:r>
            <a:r>
              <a:rPr lang="en-US" altLang="x-none" dirty="0"/>
              <a:t>, </a:t>
            </a:r>
            <a:r>
              <a:rPr lang="en-US" altLang="x-none" dirty="0" err="1"/>
              <a:t>RandomGenerator</a:t>
            </a:r>
            <a:endParaRPr lang="en-US" altLang="x-none" dirty="0"/>
          </a:p>
          <a:p>
            <a:pPr lvl="1"/>
            <a:r>
              <a:rPr lang="en-US" altLang="x-none" dirty="0" err="1"/>
              <a:t>GraphicsProgram</a:t>
            </a:r>
            <a:r>
              <a:rPr lang="en-US" altLang="x-none" dirty="0"/>
              <a:t>, </a:t>
            </a:r>
            <a:r>
              <a:rPr lang="en-US" altLang="x-none" dirty="0" err="1"/>
              <a:t>GOval</a:t>
            </a:r>
            <a:r>
              <a:rPr lang="en-US" altLang="x-none" dirty="0"/>
              <a:t>, </a:t>
            </a:r>
            <a:r>
              <a:rPr lang="en-US" altLang="x-none" dirty="0" err="1"/>
              <a:t>GRect</a:t>
            </a:r>
            <a:r>
              <a:rPr lang="en-US" altLang="x-none" dirty="0"/>
              <a:t>, </a:t>
            </a:r>
            <a:r>
              <a:rPr lang="en-US" altLang="x-none" dirty="0" err="1"/>
              <a:t>GOval</a:t>
            </a:r>
            <a:r>
              <a:rPr lang="en-US" altLang="x-none" dirty="0"/>
              <a:t>, </a:t>
            </a:r>
            <a:r>
              <a:rPr lang="en-US" altLang="x-none" dirty="0" err="1"/>
              <a:t>GLine</a:t>
            </a:r>
            <a:r>
              <a:rPr lang="en-US" altLang="x-none" dirty="0"/>
              <a:t>, </a:t>
            </a:r>
            <a:r>
              <a:rPr lang="en-US" altLang="x-none" dirty="0" err="1"/>
              <a:t>GImage</a:t>
            </a:r>
            <a:r>
              <a:rPr lang="en-US" altLang="x-none" dirty="0"/>
              <a:t>, ...</a:t>
            </a:r>
          </a:p>
          <a:p>
            <a:pPr lvl="1"/>
            <a:endParaRPr lang="en-US" altLang="x-none" sz="1200" dirty="0"/>
          </a:p>
          <a:p>
            <a:pPr lvl="1"/>
            <a:endParaRPr lang="en-US" altLang="x-none" sz="1200" dirty="0" smtClean="0"/>
          </a:p>
          <a:p>
            <a:pPr lvl="1"/>
            <a:endParaRPr lang="en-US" altLang="x-none" sz="1200" dirty="0"/>
          </a:p>
          <a:p>
            <a:pPr lvl="1"/>
            <a:endParaRPr lang="en-US" altLang="x-none" sz="1200" dirty="0" smtClean="0"/>
          </a:p>
          <a:p>
            <a:pPr lvl="1"/>
            <a:endParaRPr lang="en-US" altLang="x-none" sz="1200" dirty="0"/>
          </a:p>
          <a:p>
            <a:pPr lvl="1"/>
            <a:endParaRPr lang="en-US" altLang="x-none" sz="1200" dirty="0" smtClean="0"/>
          </a:p>
          <a:p>
            <a:pPr lvl="1"/>
            <a:endParaRPr lang="en-US" altLang="x-none" sz="1200" dirty="0"/>
          </a:p>
          <a:p>
            <a:pPr lvl="1"/>
            <a:endParaRPr lang="en-US" altLang="x-none" sz="1200" dirty="0" smtClean="0"/>
          </a:p>
          <a:p>
            <a:pPr lvl="1"/>
            <a:endParaRPr lang="en-US" altLang="x-none" sz="1200" dirty="0"/>
          </a:p>
          <a:p>
            <a:pPr lvl="1"/>
            <a:endParaRPr lang="en-US" altLang="x-none" sz="1200" dirty="0"/>
          </a:p>
          <a:p>
            <a:r>
              <a:rPr lang="en-US" altLang="x-none" dirty="0"/>
              <a:t>Today we will see how </a:t>
            </a:r>
            <a:r>
              <a:rPr lang="en-US" altLang="x-none" b="1" dirty="0"/>
              <a:t>standard Java</a:t>
            </a:r>
            <a:r>
              <a:rPr lang="en-US" altLang="x-none" dirty="0"/>
              <a:t> programs are made</a:t>
            </a:r>
            <a:r>
              <a:rPr lang="en-US" altLang="x-none" dirty="0" smtClean="0"/>
              <a:t>.</a:t>
            </a:r>
            <a:endParaRPr lang="en-US" altLang="x-none" dirty="0"/>
          </a:p>
        </p:txBody>
      </p:sp>
      <p:pic>
        <p:nvPicPr>
          <p:cNvPr id="184013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899558"/>
            <a:ext cx="1235075" cy="144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1840135" name="Picture 7" descr="screenshot-console-program-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2275" y="2848758"/>
            <a:ext cx="2514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0136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9275" y="2777321"/>
            <a:ext cx="1828800" cy="1646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1840137" name="Picture 9" descr="gotfu_snapshot_cs106a_breakou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2538" y="2747158"/>
            <a:ext cx="1227137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71199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4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 smtClean="0"/>
              <a:t>Using the ACM Libraries</a:t>
            </a:r>
            <a:endParaRPr lang="en-US" altLang="x-none" dirty="0"/>
          </a:p>
        </p:txBody>
      </p:sp>
      <p:sp>
        <p:nvSpPr>
          <p:cNvPr id="1804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  <a:spcBef>
                <a:spcPts val="600"/>
              </a:spcBef>
              <a:buFont typeface="Wingdings" charset="2"/>
              <a:buNone/>
            </a:pPr>
            <a:r>
              <a:rPr lang="en-GB" altLang="x-none" sz="2200" dirty="0">
                <a:latin typeface="Consolas" charset="0"/>
              </a:rPr>
              <a:t>import </a:t>
            </a:r>
            <a:r>
              <a:rPr lang="en-GB" altLang="x-none" sz="2200" dirty="0" err="1">
                <a:latin typeface="Consolas" charset="0"/>
              </a:rPr>
              <a:t>acm.program</a:t>
            </a:r>
            <a:r>
              <a:rPr lang="en-GB" altLang="x-none" sz="2200" dirty="0">
                <a:latin typeface="Consolas" charset="0"/>
              </a:rPr>
              <a:t>.*;</a:t>
            </a:r>
          </a:p>
          <a:p>
            <a:pPr>
              <a:lnSpc>
                <a:spcPct val="80000"/>
              </a:lnSpc>
              <a:spcBef>
                <a:spcPts val="600"/>
              </a:spcBef>
              <a:buFont typeface="Wingdings" charset="2"/>
              <a:buNone/>
            </a:pPr>
            <a:endParaRPr lang="en-GB" altLang="x-none" sz="1200" dirty="0">
              <a:latin typeface="Consolas" charset="0"/>
            </a:endParaRPr>
          </a:p>
          <a:p>
            <a:pPr>
              <a:lnSpc>
                <a:spcPct val="80000"/>
              </a:lnSpc>
              <a:spcBef>
                <a:spcPts val="600"/>
              </a:spcBef>
              <a:buFont typeface="Wingdings" charset="2"/>
              <a:buNone/>
            </a:pPr>
            <a:r>
              <a:rPr lang="en-GB" altLang="x-none" sz="2200" dirty="0">
                <a:latin typeface="Consolas" charset="0"/>
              </a:rPr>
              <a:t>public class </a:t>
            </a:r>
            <a:r>
              <a:rPr lang="en-GB" altLang="x-none" sz="2200" dirty="0" err="1" smtClean="0">
                <a:latin typeface="Consolas" charset="0"/>
              </a:rPr>
              <a:t>MyProgram</a:t>
            </a:r>
            <a:r>
              <a:rPr lang="en-GB" altLang="x-none" sz="2200" dirty="0" smtClean="0">
                <a:latin typeface="Consolas" charset="0"/>
              </a:rPr>
              <a:t> </a:t>
            </a:r>
            <a:r>
              <a:rPr lang="en-GB" altLang="x-none" sz="2200" b="1" dirty="0" smtClean="0">
                <a:solidFill>
                  <a:schemeClr val="accent2"/>
                </a:solidFill>
                <a:latin typeface="Consolas" charset="0"/>
              </a:rPr>
              <a:t>extends </a:t>
            </a:r>
            <a:r>
              <a:rPr lang="en-GB" altLang="x-none" sz="2200" b="1" dirty="0" err="1">
                <a:solidFill>
                  <a:schemeClr val="accent2"/>
                </a:solidFill>
                <a:latin typeface="Consolas" charset="0"/>
              </a:rPr>
              <a:t>ConsoleProgram</a:t>
            </a:r>
            <a:r>
              <a:rPr lang="en-GB" altLang="x-none" sz="2200" dirty="0">
                <a:latin typeface="Consolas" charset="0"/>
              </a:rPr>
              <a:t> {</a:t>
            </a:r>
          </a:p>
          <a:p>
            <a:pPr>
              <a:lnSpc>
                <a:spcPct val="80000"/>
              </a:lnSpc>
              <a:spcBef>
                <a:spcPts val="600"/>
              </a:spcBef>
              <a:buFont typeface="Wingdings" charset="2"/>
              <a:buNone/>
            </a:pPr>
            <a:r>
              <a:rPr lang="en-GB" altLang="x-none" sz="2200" dirty="0">
                <a:latin typeface="Consolas" charset="0"/>
              </a:rPr>
              <a:t>    public void run() {</a:t>
            </a:r>
          </a:p>
          <a:p>
            <a:pPr>
              <a:lnSpc>
                <a:spcPct val="80000"/>
              </a:lnSpc>
              <a:spcBef>
                <a:spcPts val="600"/>
              </a:spcBef>
              <a:buFont typeface="Wingdings" charset="2"/>
              <a:buNone/>
            </a:pPr>
            <a:r>
              <a:rPr lang="en-GB" altLang="x-none" sz="2200" dirty="0">
                <a:latin typeface="Consolas" charset="0"/>
              </a:rPr>
              <a:t>        </a:t>
            </a:r>
            <a:r>
              <a:rPr lang="en-GB" altLang="x-none" sz="2200" dirty="0" err="1">
                <a:latin typeface="Consolas" charset="0"/>
              </a:rPr>
              <a:t>println</a:t>
            </a:r>
            <a:r>
              <a:rPr lang="en-GB" altLang="x-none" sz="2200" dirty="0">
                <a:latin typeface="Consolas" charset="0"/>
              </a:rPr>
              <a:t>("Hello, world!");</a:t>
            </a:r>
          </a:p>
          <a:p>
            <a:pPr>
              <a:lnSpc>
                <a:spcPct val="80000"/>
              </a:lnSpc>
              <a:spcBef>
                <a:spcPts val="600"/>
              </a:spcBef>
              <a:buFont typeface="Wingdings" charset="2"/>
              <a:buNone/>
            </a:pPr>
            <a:r>
              <a:rPr lang="en-GB" altLang="x-none" sz="2200" dirty="0">
                <a:latin typeface="Consolas" charset="0"/>
              </a:rPr>
              <a:t>    }</a:t>
            </a:r>
          </a:p>
          <a:p>
            <a:pPr>
              <a:lnSpc>
                <a:spcPct val="80000"/>
              </a:lnSpc>
              <a:spcBef>
                <a:spcPts val="600"/>
              </a:spcBef>
              <a:buFont typeface="Wingdings" charset="2"/>
              <a:buNone/>
            </a:pPr>
            <a:r>
              <a:rPr lang="en-GB" altLang="x-none" sz="2200" dirty="0">
                <a:latin typeface="Consolas" charset="0"/>
              </a:rPr>
              <a:t>}</a:t>
            </a:r>
          </a:p>
          <a:p>
            <a:pPr>
              <a:lnSpc>
                <a:spcPct val="80000"/>
              </a:lnSpc>
              <a:spcBef>
                <a:spcPts val="600"/>
              </a:spcBef>
              <a:buFont typeface="Wingdings" charset="2"/>
              <a:buNone/>
            </a:pPr>
            <a:endParaRPr lang="en-GB" altLang="x-none" sz="2200" dirty="0">
              <a:latin typeface="Consolas" charset="0"/>
            </a:endParaRPr>
          </a:p>
          <a:p>
            <a:r>
              <a:rPr lang="en-GB" altLang="x-none" dirty="0"/>
              <a:t>This is a console program written using the </a:t>
            </a:r>
            <a:r>
              <a:rPr lang="en-GB" altLang="x-none" dirty="0" smtClean="0"/>
              <a:t>ACM libraries</a:t>
            </a:r>
            <a:r>
              <a:rPr lang="en-GB" altLang="x-none" dirty="0"/>
              <a:t>.</a:t>
            </a:r>
          </a:p>
          <a:p>
            <a:pPr lvl="1"/>
            <a:r>
              <a:rPr lang="en-GB" altLang="x-none" dirty="0"/>
              <a:t>It uses the </a:t>
            </a:r>
            <a:r>
              <a:rPr lang="en-GB" altLang="x-none" b="1" dirty="0" err="1">
                <a:latin typeface="Consolas" charset="0"/>
              </a:rPr>
              <a:t>ConsoleProgram</a:t>
            </a:r>
            <a:r>
              <a:rPr lang="en-GB" altLang="x-none" dirty="0"/>
              <a:t> class to represent a console.</a:t>
            </a:r>
          </a:p>
          <a:p>
            <a:pPr lvl="1"/>
            <a:r>
              <a:rPr lang="en-GB" altLang="x-none" dirty="0"/>
              <a:t>The </a:t>
            </a:r>
            <a:r>
              <a:rPr lang="en-GB" altLang="x-none" b="1" dirty="0">
                <a:latin typeface="Consolas" charset="0"/>
              </a:rPr>
              <a:t>run</a:t>
            </a:r>
            <a:r>
              <a:rPr lang="en-GB" altLang="x-none" dirty="0"/>
              <a:t> method contains the program code.</a:t>
            </a:r>
          </a:p>
          <a:p>
            <a:pPr lvl="1"/>
            <a:r>
              <a:rPr lang="en-GB" altLang="x-none" dirty="0"/>
              <a:t>The </a:t>
            </a:r>
            <a:r>
              <a:rPr lang="en-GB" altLang="x-none" b="1" dirty="0" err="1">
                <a:latin typeface="Consolas" charset="0"/>
              </a:rPr>
              <a:t>println</a:t>
            </a:r>
            <a:r>
              <a:rPr lang="en-GB" altLang="x-none" dirty="0"/>
              <a:t> method prints output to the graphical console.</a:t>
            </a:r>
          </a:p>
        </p:txBody>
      </p:sp>
    </p:spTree>
    <p:extLst>
      <p:ext uri="{BB962C8B-B14F-4D97-AF65-F5344CB8AC3E}">
        <p14:creationId xmlns:p14="http://schemas.microsoft.com/office/powerpoint/2010/main" val="653529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5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 smtClean="0"/>
              <a:t>Pulling Back The Covers</a:t>
            </a:r>
            <a:endParaRPr lang="en-US" altLang="x-none" dirty="0"/>
          </a:p>
        </p:txBody>
      </p:sp>
      <p:sp>
        <p:nvSpPr>
          <p:cNvPr id="1805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  <a:spcBef>
                <a:spcPts val="600"/>
              </a:spcBef>
              <a:buFont typeface="Wingdings" charset="2"/>
              <a:buNone/>
            </a:pPr>
            <a:r>
              <a:rPr lang="en-GB" altLang="x-none" sz="3200" dirty="0" err="1" smtClean="0">
                <a:latin typeface="Consolas" charset="0"/>
              </a:rPr>
              <a:t>MyProgram</a:t>
            </a:r>
            <a:r>
              <a:rPr lang="en-GB" altLang="x-none" sz="3200" dirty="0" smtClean="0">
                <a:latin typeface="Consolas" charset="0"/>
              </a:rPr>
              <a:t> program = </a:t>
            </a:r>
            <a:r>
              <a:rPr lang="en-GB" altLang="x-none" sz="3200" b="1" dirty="0" smtClean="0">
                <a:latin typeface="Consolas" charset="0"/>
              </a:rPr>
              <a:t>new</a:t>
            </a:r>
            <a:r>
              <a:rPr lang="en-GB" altLang="x-none" sz="3200" dirty="0" smtClean="0">
                <a:latin typeface="Consolas" charset="0"/>
              </a:rPr>
              <a:t> </a:t>
            </a:r>
            <a:r>
              <a:rPr lang="en-GB" altLang="x-none" sz="3200" dirty="0" err="1" smtClean="0">
                <a:latin typeface="Consolas" charset="0"/>
              </a:rPr>
              <a:t>MyProgram</a:t>
            </a:r>
            <a:r>
              <a:rPr lang="en-GB" altLang="x-none" sz="3200" dirty="0" smtClean="0">
                <a:latin typeface="Consolas" charset="0"/>
              </a:rPr>
              <a:t>();</a:t>
            </a:r>
          </a:p>
          <a:p>
            <a:pPr>
              <a:lnSpc>
                <a:spcPct val="80000"/>
              </a:lnSpc>
              <a:spcBef>
                <a:spcPts val="600"/>
              </a:spcBef>
              <a:buFont typeface="Wingdings" charset="2"/>
              <a:buNone/>
            </a:pPr>
            <a:r>
              <a:rPr lang="en-GB" altLang="x-none" sz="3200" dirty="0" smtClean="0">
                <a:latin typeface="Consolas" charset="0"/>
              </a:rPr>
              <a:t>...</a:t>
            </a:r>
          </a:p>
          <a:p>
            <a:pPr>
              <a:lnSpc>
                <a:spcPct val="80000"/>
              </a:lnSpc>
              <a:spcBef>
                <a:spcPts val="600"/>
              </a:spcBef>
              <a:buFont typeface="Wingdings" charset="2"/>
              <a:buNone/>
            </a:pPr>
            <a:r>
              <a:rPr lang="en-GB" altLang="x-none" sz="3200" dirty="0" err="1" smtClean="0">
                <a:latin typeface="Consolas" charset="0"/>
              </a:rPr>
              <a:t>program.init</a:t>
            </a:r>
            <a:r>
              <a:rPr lang="en-GB" altLang="x-none" sz="3200" dirty="0" smtClean="0">
                <a:latin typeface="Consolas" charset="0"/>
              </a:rPr>
              <a:t>();</a:t>
            </a:r>
          </a:p>
          <a:p>
            <a:pPr>
              <a:lnSpc>
                <a:spcPct val="80000"/>
              </a:lnSpc>
              <a:spcBef>
                <a:spcPts val="600"/>
              </a:spcBef>
              <a:buFont typeface="Wingdings" charset="2"/>
              <a:buNone/>
            </a:pPr>
            <a:r>
              <a:rPr lang="en-GB" altLang="x-none" sz="3200" dirty="0" smtClean="0">
                <a:latin typeface="Consolas" charset="0"/>
              </a:rPr>
              <a:t>...</a:t>
            </a:r>
          </a:p>
          <a:p>
            <a:pPr>
              <a:lnSpc>
                <a:spcPct val="80000"/>
              </a:lnSpc>
              <a:spcBef>
                <a:spcPts val="600"/>
              </a:spcBef>
              <a:buFont typeface="Wingdings" charset="2"/>
              <a:buNone/>
            </a:pPr>
            <a:r>
              <a:rPr lang="en-GB" altLang="x-none" sz="3200" dirty="0" err="1" smtClean="0">
                <a:latin typeface="Consolas" charset="0"/>
              </a:rPr>
              <a:t>program.run</a:t>
            </a:r>
            <a:r>
              <a:rPr lang="en-GB" altLang="x-none" sz="3200" dirty="0" smtClean="0">
                <a:latin typeface="Consolas" charset="0"/>
              </a:rPr>
              <a:t>();</a:t>
            </a:r>
          </a:p>
          <a:p>
            <a:pPr>
              <a:lnSpc>
                <a:spcPct val="80000"/>
              </a:lnSpc>
              <a:spcBef>
                <a:spcPts val="600"/>
              </a:spcBef>
              <a:buFont typeface="Wingdings" charset="2"/>
              <a:buNone/>
            </a:pPr>
            <a:r>
              <a:rPr lang="en-GB" altLang="x-none" sz="3200" dirty="0" smtClean="0">
                <a:latin typeface="Consolas" charset="0"/>
              </a:rPr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1347434734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5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 smtClean="0"/>
              <a:t>Pulling Back The Covers</a:t>
            </a:r>
            <a:endParaRPr lang="en-US" altLang="x-none" dirty="0"/>
          </a:p>
        </p:txBody>
      </p:sp>
      <p:sp>
        <p:nvSpPr>
          <p:cNvPr id="1805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  <a:spcBef>
                <a:spcPts val="600"/>
              </a:spcBef>
              <a:buFont typeface="Wingdings" charset="2"/>
              <a:buNone/>
            </a:pPr>
            <a:r>
              <a:rPr lang="en-GB" altLang="x-none" sz="3000" b="1" dirty="0" smtClean="0">
                <a:latin typeface="Consolas" charset="0"/>
              </a:rPr>
              <a:t>public</a:t>
            </a:r>
            <a:r>
              <a:rPr lang="en-GB" altLang="x-none" sz="3000" dirty="0" smtClean="0">
                <a:latin typeface="Consolas" charset="0"/>
              </a:rPr>
              <a:t> </a:t>
            </a:r>
            <a:r>
              <a:rPr lang="en-GB" altLang="x-none" sz="3000" b="1" dirty="0" smtClean="0">
                <a:latin typeface="Consolas" charset="0"/>
              </a:rPr>
              <a:t>static</a:t>
            </a:r>
            <a:r>
              <a:rPr lang="en-GB" altLang="x-none" sz="3000" dirty="0" smtClean="0">
                <a:latin typeface="Consolas" charset="0"/>
              </a:rPr>
              <a:t> </a:t>
            </a:r>
            <a:r>
              <a:rPr lang="en-GB" altLang="x-none" sz="3000" b="1" dirty="0" smtClean="0">
                <a:latin typeface="Consolas" charset="0"/>
              </a:rPr>
              <a:t>void</a:t>
            </a:r>
            <a:r>
              <a:rPr lang="en-GB" altLang="x-none" sz="3000" dirty="0" smtClean="0">
                <a:latin typeface="Consolas" charset="0"/>
              </a:rPr>
              <a:t> main(</a:t>
            </a:r>
            <a:r>
              <a:rPr lang="en-GB" altLang="x-none" sz="3000" b="1" dirty="0" smtClean="0">
                <a:latin typeface="Consolas" charset="0"/>
              </a:rPr>
              <a:t>String</a:t>
            </a:r>
            <a:r>
              <a:rPr lang="en-GB" altLang="x-none" sz="3000" dirty="0" smtClean="0">
                <a:latin typeface="Consolas" charset="0"/>
              </a:rPr>
              <a:t>[] </a:t>
            </a:r>
            <a:r>
              <a:rPr lang="en-GB" altLang="x-none" sz="3000" dirty="0" err="1" smtClean="0">
                <a:latin typeface="Consolas" charset="0"/>
              </a:rPr>
              <a:t>args</a:t>
            </a:r>
            <a:r>
              <a:rPr lang="en-GB" altLang="x-none" sz="3000" dirty="0" smtClean="0">
                <a:latin typeface="Consolas" charset="0"/>
              </a:rPr>
              <a:t>) {</a:t>
            </a:r>
          </a:p>
          <a:p>
            <a:pPr>
              <a:lnSpc>
                <a:spcPct val="80000"/>
              </a:lnSpc>
              <a:spcBef>
                <a:spcPts val="600"/>
              </a:spcBef>
              <a:buFont typeface="Wingdings" charset="2"/>
              <a:buNone/>
            </a:pPr>
            <a:r>
              <a:rPr lang="en-GB" altLang="x-none" sz="3000" dirty="0" smtClean="0">
                <a:latin typeface="Consolas" charset="0"/>
              </a:rPr>
              <a:t>	  </a:t>
            </a:r>
            <a:r>
              <a:rPr lang="en-GB" altLang="x-none" sz="3000" dirty="0" err="1" smtClean="0">
                <a:latin typeface="Consolas" charset="0"/>
              </a:rPr>
              <a:t>MyProgram</a:t>
            </a:r>
            <a:r>
              <a:rPr lang="en-GB" altLang="x-none" sz="3000" dirty="0" smtClean="0">
                <a:latin typeface="Consolas" charset="0"/>
              </a:rPr>
              <a:t> program = </a:t>
            </a:r>
            <a:r>
              <a:rPr lang="en-GB" altLang="x-none" sz="3000" b="1" dirty="0" smtClean="0">
                <a:latin typeface="Consolas" charset="0"/>
              </a:rPr>
              <a:t>new</a:t>
            </a:r>
            <a:r>
              <a:rPr lang="en-GB" altLang="x-none" sz="3000" dirty="0" smtClean="0">
                <a:latin typeface="Consolas" charset="0"/>
              </a:rPr>
              <a:t> </a:t>
            </a:r>
            <a:r>
              <a:rPr lang="en-GB" altLang="x-none" sz="3000" dirty="0" err="1" smtClean="0">
                <a:latin typeface="Consolas" charset="0"/>
              </a:rPr>
              <a:t>MyProgram</a:t>
            </a:r>
            <a:r>
              <a:rPr lang="en-GB" altLang="x-none" sz="3000" dirty="0" smtClean="0">
                <a:latin typeface="Consolas" charset="0"/>
              </a:rPr>
              <a:t>();</a:t>
            </a:r>
          </a:p>
          <a:p>
            <a:pPr>
              <a:lnSpc>
                <a:spcPct val="80000"/>
              </a:lnSpc>
              <a:spcBef>
                <a:spcPts val="600"/>
              </a:spcBef>
              <a:buFont typeface="Wingdings" charset="2"/>
              <a:buNone/>
            </a:pPr>
            <a:r>
              <a:rPr lang="en-GB" altLang="x-none" sz="3000" dirty="0">
                <a:latin typeface="Consolas" charset="0"/>
              </a:rPr>
              <a:t>	</a:t>
            </a:r>
            <a:r>
              <a:rPr lang="en-GB" altLang="x-none" sz="3000" dirty="0" smtClean="0">
                <a:latin typeface="Consolas" charset="0"/>
              </a:rPr>
              <a:t>  </a:t>
            </a:r>
            <a:r>
              <a:rPr lang="en-GB" altLang="x-none" sz="3000" dirty="0" err="1" smtClean="0">
                <a:latin typeface="Consolas" charset="0"/>
              </a:rPr>
              <a:t>program.init</a:t>
            </a:r>
            <a:r>
              <a:rPr lang="en-GB" altLang="x-none" sz="3000" dirty="0" smtClean="0">
                <a:latin typeface="Consolas" charset="0"/>
              </a:rPr>
              <a:t>();</a:t>
            </a:r>
          </a:p>
          <a:p>
            <a:pPr>
              <a:lnSpc>
                <a:spcPct val="80000"/>
              </a:lnSpc>
              <a:spcBef>
                <a:spcPts val="600"/>
              </a:spcBef>
              <a:buFont typeface="Wingdings" charset="2"/>
              <a:buNone/>
            </a:pPr>
            <a:r>
              <a:rPr lang="en-GB" altLang="x-none" sz="3000" dirty="0">
                <a:latin typeface="Consolas" charset="0"/>
              </a:rPr>
              <a:t>	</a:t>
            </a:r>
            <a:r>
              <a:rPr lang="en-GB" altLang="x-none" sz="3000" dirty="0" smtClean="0">
                <a:latin typeface="Consolas" charset="0"/>
              </a:rPr>
              <a:t>  </a:t>
            </a:r>
            <a:r>
              <a:rPr lang="en-GB" altLang="x-none" sz="3000" dirty="0" err="1" smtClean="0">
                <a:latin typeface="Consolas" charset="0"/>
              </a:rPr>
              <a:t>program.run</a:t>
            </a:r>
            <a:r>
              <a:rPr lang="en-GB" altLang="x-none" sz="3000" dirty="0" smtClean="0">
                <a:latin typeface="Consolas" charset="0"/>
              </a:rPr>
              <a:t>();</a:t>
            </a:r>
          </a:p>
          <a:p>
            <a:pPr>
              <a:lnSpc>
                <a:spcPct val="80000"/>
              </a:lnSpc>
              <a:spcBef>
                <a:spcPts val="600"/>
              </a:spcBef>
              <a:buFont typeface="Wingdings" charset="2"/>
              <a:buNone/>
            </a:pPr>
            <a:r>
              <a:rPr lang="en-GB" altLang="x-none" sz="3000" dirty="0">
                <a:latin typeface="Consolas" charset="0"/>
              </a:rPr>
              <a:t>}</a:t>
            </a:r>
            <a:endParaRPr lang="en-GB" altLang="x-none" sz="3000" dirty="0" smtClean="0">
              <a:latin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0550124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arkRedTop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Tahoma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DarkRedTop" id="{ED291D7B-52D5-7F4D-8D0F-478BBECA120D}" vid="{49A1DCBC-0F56-6B46-960A-7A45F67CC71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DarkRedTop</Template>
  <TotalTime>7941</TotalTime>
  <Words>1402</Words>
  <Application>Microsoft Macintosh PowerPoint</Application>
  <PresentationFormat>On-screen Show (4:3)</PresentationFormat>
  <Paragraphs>306</Paragraphs>
  <Slides>39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9" baseType="lpstr">
      <vt:lpstr>Andale Mono</vt:lpstr>
      <vt:lpstr>Calibri</vt:lpstr>
      <vt:lpstr>Consolas</vt:lpstr>
      <vt:lpstr>Courier</vt:lpstr>
      <vt:lpstr>Lucida</vt:lpstr>
      <vt:lpstr>Tahoma</vt:lpstr>
      <vt:lpstr>Verdana</vt:lpstr>
      <vt:lpstr>Wingdings</vt:lpstr>
      <vt:lpstr>Arial</vt:lpstr>
      <vt:lpstr>DarkRedTop</vt:lpstr>
      <vt:lpstr>CS 106A, Lecture 25 Life After CS 106A, Part 1</vt:lpstr>
      <vt:lpstr>Plan for today</vt:lpstr>
      <vt:lpstr>Anonymous Questions</vt:lpstr>
      <vt:lpstr>Plan for today</vt:lpstr>
      <vt:lpstr>Export to JAR</vt:lpstr>
      <vt:lpstr>Life After The ACM Libraries</vt:lpstr>
      <vt:lpstr>Using the ACM Libraries</vt:lpstr>
      <vt:lpstr>Pulling Back The Covers</vt:lpstr>
      <vt:lpstr>Pulling Back The Covers</vt:lpstr>
      <vt:lpstr>A Barebones Java Program</vt:lpstr>
      <vt:lpstr>Console Programs</vt:lpstr>
      <vt:lpstr>ACM console input</vt:lpstr>
      <vt:lpstr>Java console input</vt:lpstr>
      <vt:lpstr>Graphics Programs</vt:lpstr>
      <vt:lpstr>ACM GUI example</vt:lpstr>
      <vt:lpstr>Java GUI example</vt:lpstr>
      <vt:lpstr>Summary</vt:lpstr>
      <vt:lpstr>Plan for today</vt:lpstr>
      <vt:lpstr>Programming Languages</vt:lpstr>
      <vt:lpstr>Programming Languages</vt:lpstr>
      <vt:lpstr>Java</vt:lpstr>
      <vt:lpstr>C++</vt:lpstr>
      <vt:lpstr>Python</vt:lpstr>
      <vt:lpstr>Javascript</vt:lpstr>
      <vt:lpstr>Plan for today</vt:lpstr>
      <vt:lpstr>Programs and the Internet</vt:lpstr>
      <vt:lpstr>Programs and the Internet</vt:lpstr>
      <vt:lpstr>Facebook</vt:lpstr>
      <vt:lpstr>Facebook</vt:lpstr>
      <vt:lpstr>Facebook</vt:lpstr>
      <vt:lpstr>Facebook</vt:lpstr>
      <vt:lpstr>Programs and the Internet</vt:lpstr>
      <vt:lpstr>Programs and the Internet</vt:lpstr>
      <vt:lpstr>Servers Are Computer Programs!</vt:lpstr>
      <vt:lpstr>Servers</vt:lpstr>
      <vt:lpstr>What is a Request?</vt:lpstr>
      <vt:lpstr>Clients</vt:lpstr>
      <vt:lpstr>Plan for today</vt:lpstr>
      <vt:lpstr>Recap</vt:lpstr>
    </vt:vector>
  </TitlesOfParts>
  <Company/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Nick Troccoli</dc:creator>
  <cp:lastModifiedBy>Nick Troccoli</cp:lastModifiedBy>
  <cp:revision>819</cp:revision>
  <cp:lastPrinted>2017-08-09T18:00:50Z</cp:lastPrinted>
  <dcterms:created xsi:type="dcterms:W3CDTF">2017-04-27T05:20:22Z</dcterms:created>
  <dcterms:modified xsi:type="dcterms:W3CDTF">2017-08-09T18:17:22Z</dcterms:modified>
</cp:coreProperties>
</file>